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4" r:id="rId2"/>
    <p:sldId id="295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56" r:id="rId11"/>
    <p:sldId id="296" r:id="rId12"/>
    <p:sldId id="266" r:id="rId13"/>
    <p:sldId id="267" r:id="rId14"/>
    <p:sldId id="268" r:id="rId15"/>
    <p:sldId id="29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70" autoAdjust="0"/>
    <p:restoredTop sz="95132" autoAdjust="0"/>
  </p:normalViewPr>
  <p:slideViewPr>
    <p:cSldViewPr snapToGrid="0" snapToObjects="1">
      <p:cViewPr>
        <p:scale>
          <a:sx n="95" d="100"/>
          <a:sy n="95" d="100"/>
        </p:scale>
        <p:origin x="360" y="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16/09/2026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55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36.png"/><Relationship Id="rId3" Type="http://schemas.openxmlformats.org/officeDocument/2006/relationships/image" Target="../media/image28.png"/><Relationship Id="rId7" Type="http://schemas.openxmlformats.org/officeDocument/2006/relationships/image" Target="../media/image21.png"/><Relationship Id="rId12" Type="http://schemas.openxmlformats.org/officeDocument/2006/relationships/image" Target="../media/image3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4.png"/><Relationship Id="rId5" Type="http://schemas.openxmlformats.org/officeDocument/2006/relationships/image" Target="../media/image30.png"/><Relationship Id="rId10" Type="http://schemas.openxmlformats.org/officeDocument/2006/relationships/image" Target="../media/image33.png"/><Relationship Id="rId4" Type="http://schemas.openxmlformats.org/officeDocument/2006/relationships/image" Target="../media/image29.png"/><Relationship Id="rId9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7.png"/><Relationship Id="rId7" Type="http://schemas.openxmlformats.org/officeDocument/2006/relationships/image" Target="../media/image22.png"/><Relationship Id="rId12" Type="http://schemas.openxmlformats.org/officeDocument/2006/relationships/image" Target="../media/image4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43.png"/><Relationship Id="rId5" Type="http://schemas.openxmlformats.org/officeDocument/2006/relationships/image" Target="../media/image39.png"/><Relationship Id="rId10" Type="http://schemas.openxmlformats.org/officeDocument/2006/relationships/image" Target="../media/image42.png"/><Relationship Id="rId4" Type="http://schemas.openxmlformats.org/officeDocument/2006/relationships/image" Target="../media/image38.png"/><Relationship Id="rId9" Type="http://schemas.openxmlformats.org/officeDocument/2006/relationships/image" Target="../media/image4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7.png"/><Relationship Id="rId7" Type="http://schemas.openxmlformats.org/officeDocument/2006/relationships/image" Target="../media/image5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6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50.png"/><Relationship Id="rId12" Type="http://schemas.openxmlformats.org/officeDocument/2006/relationships/image" Target="../media/image6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65.png"/><Relationship Id="rId5" Type="http://schemas.openxmlformats.org/officeDocument/2006/relationships/image" Target="../media/image64.png"/><Relationship Id="rId10" Type="http://schemas.openxmlformats.org/officeDocument/2006/relationships/image" Target="../media/image28.png"/><Relationship Id="rId4" Type="http://schemas.openxmlformats.org/officeDocument/2006/relationships/image" Target="../media/image63.png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82.png"/><Relationship Id="rId10" Type="http://schemas.openxmlformats.org/officeDocument/2006/relationships/image" Target="../media/image87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3A5D41-E591-6D12-3B74-13723C51B7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3530" y="758952"/>
            <a:ext cx="6343650" cy="3227514"/>
          </a:xfrm>
        </p:spPr>
        <p:txBody>
          <a:bodyPr>
            <a:noAutofit/>
          </a:bodyPr>
          <a:lstStyle/>
          <a:p>
            <a:r>
              <a:rPr lang="it-IT" sz="4400" dirty="0"/>
              <a:t>Sentire la sazietà: un problema neurofisiologico o psichico?</a:t>
            </a:r>
            <a:br>
              <a:rPr lang="it-IT" sz="4400" dirty="0"/>
            </a:br>
            <a:endParaRPr lang="it-IT" sz="44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4F92346-8C75-6F96-4485-2F50CB8FC2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70830" y="5046980"/>
            <a:ext cx="5694911" cy="1279652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it-IT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Dr.ssa Stefania Stellari</a:t>
            </a:r>
          </a:p>
          <a:p>
            <a:pPr>
              <a:lnSpc>
                <a:spcPct val="120000"/>
              </a:lnSpc>
            </a:pPr>
            <a:r>
              <a:rPr lang="it-IT" dirty="0">
                <a:solidFill>
                  <a:schemeClr val="tx2">
                    <a:lumMod val="40000"/>
                    <a:lumOff val="60000"/>
                  </a:schemeClr>
                </a:solidFill>
              </a:rPr>
              <a:t>Psicologa, Psicoterapeuta</a:t>
            </a:r>
          </a:p>
          <a:p>
            <a:pPr>
              <a:lnSpc>
                <a:spcPct val="120000"/>
              </a:lnSpc>
            </a:pPr>
            <a:r>
              <a:rPr lang="it-IT" i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Équipe di Chirurgia Bariatrica e Metabolica – Ospedale Privato Accreditato Villa Maria (Rimini)</a:t>
            </a:r>
            <a:endParaRPr lang="it-IT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0509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6172200"/>
            <a:ext cx="11049000" cy="3048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900362"/>
            <a:ext cx="5867400" cy="5238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805237"/>
            <a:ext cx="5867400" cy="5238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4710112"/>
            <a:ext cx="5867400" cy="5238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9900" y="1614487"/>
            <a:ext cx="4800600" cy="40005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995487"/>
            <a:ext cx="2857500" cy="5238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1400" y="1995487"/>
            <a:ext cx="2857500" cy="5238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66875" y="504825"/>
            <a:ext cx="7915274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it-IT" sz="4000" dirty="0">
                <a:solidFill>
                  <a:schemeClr val="tx2"/>
                </a:solidFill>
                <a:latin typeface="Poppins SemiBold"/>
              </a:rPr>
              <a:t>Sentire la s</a:t>
            </a:r>
            <a:r>
              <a:rPr sz="4000" b="0" i="0" u="none" dirty="0" err="1">
                <a:solidFill>
                  <a:schemeClr val="tx2"/>
                </a:solidFill>
                <a:latin typeface="Poppins SemiBold"/>
              </a:rPr>
              <a:t>azietà</a:t>
            </a:r>
            <a:endParaRPr sz="4000" b="0" i="0" u="none" dirty="0">
              <a:solidFill>
                <a:schemeClr val="tx2"/>
              </a:solidFill>
              <a:latin typeface="Poppins SemiBold"/>
            </a:endParaRP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7575" y="2652712"/>
            <a:ext cx="95250" cy="12382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33487" y="3090862"/>
            <a:ext cx="161925" cy="1428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7575" y="3557587"/>
            <a:ext cx="95250" cy="12382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38400" y="3995737"/>
            <a:ext cx="142875" cy="142875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7575" y="4462462"/>
            <a:ext cx="95250" cy="123825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57512" y="4900612"/>
            <a:ext cx="142875" cy="142875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43025" y="2185987"/>
            <a:ext cx="104775" cy="142875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14850" y="2185987"/>
            <a:ext cx="142875" cy="142875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1397501B-D91F-91B3-F2B1-4953FFFC059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737349" y="1085850"/>
            <a:ext cx="5238750" cy="52387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144" y="2047240"/>
            <a:ext cx="3530500" cy="349389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625" y="5943600"/>
            <a:ext cx="3054250" cy="2476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8725" y="5943600"/>
            <a:ext cx="3054399" cy="2476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7975" y="5943600"/>
            <a:ext cx="3054250" cy="2476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839" y="440214"/>
            <a:ext cx="1630561" cy="2667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850" y="500062"/>
            <a:ext cx="102989" cy="123825"/>
          </a:xfrm>
          <a:prstGeom prst="rect">
            <a:avLst/>
          </a:prstGeom>
        </p:spPr>
      </p:pic>
      <p:grpSp>
        <p:nvGrpSpPr>
          <p:cNvPr id="25" name="Gruppo 24">
            <a:extLst>
              <a:ext uri="{FF2B5EF4-FFF2-40B4-BE49-F238E27FC236}">
                <a16:creationId xmlns:a16="http://schemas.microsoft.com/office/drawing/2014/main" id="{6AEB1B34-ADF5-B612-4DBC-0572157E236F}"/>
              </a:ext>
            </a:extLst>
          </p:cNvPr>
          <p:cNvGrpSpPr/>
          <p:nvPr/>
        </p:nvGrpSpPr>
        <p:grpSpPr>
          <a:xfrm>
            <a:off x="809625" y="2047240"/>
            <a:ext cx="10810725" cy="3493891"/>
            <a:chOff x="809625" y="1316235"/>
            <a:chExt cx="10810725" cy="3493891"/>
          </a:xfrm>
        </p:grpSpPr>
        <p:pic>
          <p:nvPicPr>
            <p:cNvPr id="4" name="Picture 3" descr="image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330600" y="1316236"/>
              <a:ext cx="3530649" cy="3493890"/>
            </a:xfrm>
            <a:prstGeom prst="rect">
              <a:avLst/>
            </a:prstGeom>
          </p:spPr>
        </p:pic>
        <p:pic>
          <p:nvPicPr>
            <p:cNvPr id="5" name="Picture 4" descr="image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089850" y="1316235"/>
              <a:ext cx="3530500" cy="3493891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990600" y="1557623"/>
              <a:ext cx="2883589" cy="2308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lnSpc>
                  <a:spcPts val="1754"/>
                </a:lnSpc>
              </a:pPr>
              <a:r>
                <a:rPr sz="1600" b="1" i="0" u="none" dirty="0" err="1">
                  <a:solidFill>
                    <a:srgbClr val="00897B"/>
                  </a:solidFill>
                  <a:latin typeface="Plus Jakarta Sans"/>
                </a:rPr>
                <a:t>Percezione</a:t>
              </a:r>
              <a:r>
                <a:rPr sz="1600" b="1" i="0" u="none" dirty="0">
                  <a:solidFill>
                    <a:srgbClr val="00897B"/>
                  </a:solidFill>
                  <a:latin typeface="Plus Jakarta Sans"/>
                </a:rPr>
                <a:t> Meccanica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09625" y="1900981"/>
              <a:ext cx="3054250" cy="24365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860"/>
                </a:lnSpc>
              </a:pPr>
              <a:r>
                <a:rPr sz="1600" b="0" i="0" u="none" dirty="0" err="1">
                  <a:solidFill>
                    <a:srgbClr val="00897B"/>
                  </a:solidFill>
                  <a:latin typeface="Plus Jakarta Sans ExtraBold"/>
                </a:rPr>
                <a:t>Pienezza</a:t>
              </a:r>
              <a:endParaRPr sz="1600" b="0" i="0" u="none" dirty="0">
                <a:solidFill>
                  <a:srgbClr val="00897B"/>
                </a:solidFill>
                <a:latin typeface="Plus Jakarta Sans ExtraBold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95350" y="2298694"/>
              <a:ext cx="3054250" cy="180844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Risposta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meccanico-volumetrica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di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distensione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parietale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gastrica.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Rappresenta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il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limite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fisico-strutturale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periferico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all'ingestione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di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cibo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.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883050" y="1578917"/>
              <a:ext cx="2877078" cy="2308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lnSpc>
                  <a:spcPts val="1754"/>
                </a:lnSpc>
              </a:pPr>
              <a:r>
                <a:rPr sz="1600" b="1" i="0" u="none" dirty="0" err="1">
                  <a:solidFill>
                    <a:srgbClr val="00897B"/>
                  </a:solidFill>
                  <a:latin typeface="Plus Jakarta Sans"/>
                </a:rPr>
                <a:t>Regolazione</a:t>
              </a:r>
              <a:r>
                <a:rPr sz="1600" b="1" i="0" u="none" dirty="0">
                  <a:solidFill>
                    <a:srgbClr val="00897B"/>
                  </a:solidFill>
                  <a:latin typeface="Plus Jakarta Sans"/>
                </a:rPr>
                <a:t> </a:t>
              </a:r>
              <a:r>
                <a:rPr sz="1600" b="1" i="0" u="none" dirty="0" err="1">
                  <a:solidFill>
                    <a:srgbClr val="00897B"/>
                  </a:solidFill>
                  <a:latin typeface="Plus Jakarta Sans"/>
                </a:rPr>
                <a:t>Omeostatica</a:t>
              </a:r>
              <a:endParaRPr sz="1600" b="1" i="0" u="none" dirty="0">
                <a:solidFill>
                  <a:srgbClr val="00897B"/>
                </a:solidFill>
                <a:latin typeface="Plus Jakarta Sans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568725" y="1900981"/>
              <a:ext cx="3054399" cy="24365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860"/>
                </a:lnSpc>
              </a:pPr>
              <a:r>
                <a:rPr sz="1600" b="0" i="0" u="none" dirty="0" err="1">
                  <a:solidFill>
                    <a:srgbClr val="00897B"/>
                  </a:solidFill>
                  <a:latin typeface="Plus Jakarta Sans ExtraBold"/>
                </a:rPr>
                <a:t>Sazietà</a:t>
              </a:r>
              <a:endParaRPr sz="1600" b="0" i="0" u="none" dirty="0">
                <a:solidFill>
                  <a:srgbClr val="00897B"/>
                </a:solidFill>
                <a:latin typeface="Plus Jakarta Sans ExtraBold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568725" y="2194321"/>
              <a:ext cx="3054399" cy="33111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ct val="150000"/>
                </a:lnSpc>
              </a:pPr>
              <a:endParaRPr sz="1600" b="0" i="0" u="none" dirty="0">
                <a:solidFill>
                  <a:srgbClr val="334155"/>
                </a:solidFill>
                <a:latin typeface="Plus Jakarta Sans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594675" y="1578917"/>
              <a:ext cx="2926928" cy="2308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lnSpc>
                  <a:spcPts val="1754"/>
                </a:lnSpc>
              </a:pPr>
              <a:r>
                <a:rPr sz="1600" b="1" i="0" u="none" dirty="0" err="1">
                  <a:solidFill>
                    <a:srgbClr val="00897B"/>
                  </a:solidFill>
                  <a:latin typeface="Plus Jakarta Sans"/>
                </a:rPr>
                <a:t>Integrazione</a:t>
              </a:r>
              <a:r>
                <a:rPr sz="1600" b="1" i="0" u="none" dirty="0">
                  <a:solidFill>
                    <a:srgbClr val="00897B"/>
                  </a:solidFill>
                  <a:latin typeface="Plus Jakarta Sans"/>
                </a:rPr>
                <a:t> </a:t>
              </a:r>
              <a:r>
                <a:rPr sz="1600" b="1" i="0" u="none" dirty="0" err="1">
                  <a:solidFill>
                    <a:srgbClr val="00897B"/>
                  </a:solidFill>
                  <a:latin typeface="Plus Jakarta Sans"/>
                </a:rPr>
                <a:t>Interocettiva</a:t>
              </a:r>
              <a:endParaRPr sz="1600" b="1" i="0" u="none" dirty="0">
                <a:solidFill>
                  <a:srgbClr val="00897B"/>
                </a:solidFill>
                <a:latin typeface="Plus Jakarta San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327975" y="1900981"/>
              <a:ext cx="3054250" cy="24365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860"/>
                </a:lnSpc>
              </a:pPr>
              <a:r>
                <a:rPr sz="1600" b="0" i="0" u="none" dirty="0" err="1">
                  <a:solidFill>
                    <a:srgbClr val="00897B"/>
                  </a:solidFill>
                  <a:latin typeface="Plus Jakarta Sans ExtraBold"/>
                </a:rPr>
                <a:t>Appagamento</a:t>
              </a:r>
              <a:endParaRPr sz="1600" b="0" i="0" u="none" dirty="0">
                <a:solidFill>
                  <a:srgbClr val="00897B"/>
                </a:solidFill>
                <a:latin typeface="Plus Jakarta Sans ExtraBold"/>
              </a:endParaRPr>
            </a:p>
          </p:txBody>
        </p:sp>
        <p:pic>
          <p:nvPicPr>
            <p:cNvPr id="20" name="Picture 19" descr="image.png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09625" y="1608534"/>
              <a:ext cx="85725" cy="171450"/>
            </a:xfrm>
            <a:prstGeom prst="rect">
              <a:avLst/>
            </a:prstGeom>
          </p:spPr>
        </p:pic>
        <p:pic>
          <p:nvPicPr>
            <p:cNvPr id="21" name="Picture 20" descr="image.png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568725" y="1608534"/>
              <a:ext cx="219075" cy="171450"/>
            </a:xfrm>
            <a:prstGeom prst="rect">
              <a:avLst/>
            </a:prstGeom>
          </p:spPr>
        </p:pic>
        <p:pic>
          <p:nvPicPr>
            <p:cNvPr id="22" name="Picture 21" descr="image.png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327975" y="1608534"/>
              <a:ext cx="171450" cy="171450"/>
            </a:xfrm>
            <a:prstGeom prst="rect">
              <a:avLst/>
            </a:prstGeom>
          </p:spPr>
        </p:pic>
      </p:grpSp>
      <p:sp>
        <p:nvSpPr>
          <p:cNvPr id="23" name="TextBox 22"/>
          <p:cNvSpPr txBox="1"/>
          <p:nvPr/>
        </p:nvSpPr>
        <p:spPr>
          <a:xfrm>
            <a:off x="590550" y="1165641"/>
            <a:ext cx="11601450" cy="3024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340"/>
              </a:lnSpc>
            </a:pPr>
            <a:r>
              <a:rPr sz="2400" b="1" i="0" u="none" dirty="0" err="1">
                <a:solidFill>
                  <a:srgbClr val="00897B"/>
                </a:solidFill>
                <a:latin typeface="Plus Jakarta Sans ExtraBold"/>
              </a:rPr>
              <a:t>Pienezza</a:t>
            </a:r>
            <a:r>
              <a:rPr sz="2400" b="1" i="0" u="none" dirty="0">
                <a:solidFill>
                  <a:srgbClr val="00897B"/>
                </a:solidFill>
                <a:latin typeface="Plus Jakarta Sans ExtraBold"/>
              </a:rPr>
              <a:t>, </a:t>
            </a:r>
            <a:r>
              <a:rPr sz="2400" b="1" i="0" u="none" dirty="0" err="1">
                <a:solidFill>
                  <a:srgbClr val="00897B"/>
                </a:solidFill>
                <a:latin typeface="Plus Jakarta Sans ExtraBold"/>
              </a:rPr>
              <a:t>sazietà</a:t>
            </a:r>
            <a:r>
              <a:rPr sz="2400" b="1" i="0" u="none" dirty="0">
                <a:solidFill>
                  <a:srgbClr val="00897B"/>
                </a:solidFill>
                <a:latin typeface="Plus Jakarta Sans ExtraBold"/>
              </a:rPr>
              <a:t> ed </a:t>
            </a:r>
            <a:r>
              <a:rPr sz="2400" b="1" i="0" u="none" dirty="0" err="1">
                <a:solidFill>
                  <a:srgbClr val="00897B"/>
                </a:solidFill>
                <a:latin typeface="Plus Jakarta Sans ExtraBold"/>
              </a:rPr>
              <a:t>appagamento</a:t>
            </a:r>
            <a:r>
              <a:rPr sz="2400" b="1" i="0" u="none" dirty="0">
                <a:solidFill>
                  <a:srgbClr val="00897B"/>
                </a:solidFill>
                <a:latin typeface="Plus Jakarta Sans ExtraBold"/>
              </a:rPr>
              <a:t>: </a:t>
            </a:r>
            <a:r>
              <a:rPr sz="2400" b="1" i="0" u="none" dirty="0" err="1">
                <a:solidFill>
                  <a:srgbClr val="00897B"/>
                </a:solidFill>
                <a:latin typeface="Plus Jakarta Sans ExtraBold"/>
              </a:rPr>
              <a:t>tre</a:t>
            </a:r>
            <a:r>
              <a:rPr sz="2400" b="1" i="0" u="none" dirty="0">
                <a:solidFill>
                  <a:srgbClr val="00897B"/>
                </a:solidFill>
                <a:latin typeface="Plus Jakarta Sans ExtraBold"/>
              </a:rPr>
              <a:t> </a:t>
            </a:r>
            <a:r>
              <a:rPr sz="2400" b="1" i="0" u="none" dirty="0" err="1">
                <a:solidFill>
                  <a:srgbClr val="00897B"/>
                </a:solidFill>
                <a:latin typeface="Plus Jakarta Sans ExtraBold"/>
              </a:rPr>
              <a:t>livelli</a:t>
            </a:r>
            <a:r>
              <a:rPr sz="2400" b="1" i="0" u="none" dirty="0">
                <a:solidFill>
                  <a:srgbClr val="00897B"/>
                </a:solidFill>
                <a:latin typeface="Plus Jakarta Sans ExtraBold"/>
              </a:rPr>
              <a:t> </a:t>
            </a:r>
            <a:r>
              <a:rPr sz="2400" b="1" i="0" u="none" dirty="0" err="1">
                <a:solidFill>
                  <a:srgbClr val="00897B"/>
                </a:solidFill>
                <a:latin typeface="Plus Jakarta Sans ExtraBold"/>
              </a:rPr>
              <a:t>distinti</a:t>
            </a:r>
            <a:endParaRPr sz="2400" b="1" i="0" u="none" dirty="0">
              <a:solidFill>
                <a:srgbClr val="00897B"/>
              </a:solidFill>
              <a:latin typeface="Plus Jakarta Sans ExtraBold"/>
            </a:endParaRP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1F14EB74-DB53-3567-1BE7-E6C3577C828F}"/>
              </a:ext>
            </a:extLst>
          </p:cNvPr>
          <p:cNvSpPr txBox="1"/>
          <p:nvPr/>
        </p:nvSpPr>
        <p:spPr>
          <a:xfrm>
            <a:off x="4489644" y="2943223"/>
            <a:ext cx="3435005" cy="2644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1400" b="1" dirty="0">
                <a:latin typeface="Plus Jakarta Sans"/>
              </a:rPr>
              <a:t>Stato di appagamento che spegne la spinta biologica e omeostatica a nutrirsi. Questo processo è guidato da un sistema di segnali chimici e nervosi (tramite ormoni come CCK, PYY e GLP-1) che vengono inviati dall'apparato digerente al cervello, dove l'ipotalamo li raccoglie e li integra per disattivare lo stimolo della fame.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0D592BAA-9AFE-C286-E569-1269C17F5A82}"/>
              </a:ext>
            </a:extLst>
          </p:cNvPr>
          <p:cNvSpPr txBox="1"/>
          <p:nvPr/>
        </p:nvSpPr>
        <p:spPr>
          <a:xfrm>
            <a:off x="8187925" y="2925326"/>
            <a:ext cx="2874578" cy="2270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1600" dirty="0">
                <a:latin typeface="Plus Jakarta Sans"/>
              </a:rPr>
              <a:t>L’insula anteriore elabora le componenti corticali ed emotive, traducendo i segnali viscerali nella percezione cosciente di aver avuto abbastanza.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1253" y="2573535"/>
            <a:ext cx="3530500" cy="302716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625" y="5943600"/>
            <a:ext cx="3054250" cy="2476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8725" y="5943600"/>
            <a:ext cx="3054399" cy="2476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7975" y="5943600"/>
            <a:ext cx="3054250" cy="2476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428625"/>
            <a:ext cx="1943100" cy="2667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850" y="500062"/>
            <a:ext cx="102989" cy="123825"/>
          </a:xfrm>
          <a:prstGeom prst="rect">
            <a:avLst/>
          </a:prstGeom>
        </p:spPr>
      </p:pic>
      <p:grpSp>
        <p:nvGrpSpPr>
          <p:cNvPr id="23" name="Gruppo 22">
            <a:extLst>
              <a:ext uri="{FF2B5EF4-FFF2-40B4-BE49-F238E27FC236}">
                <a16:creationId xmlns:a16="http://schemas.microsoft.com/office/drawing/2014/main" id="{C278FDD6-4BC9-CA14-7B3E-14E991020991}"/>
              </a:ext>
            </a:extLst>
          </p:cNvPr>
          <p:cNvGrpSpPr/>
          <p:nvPr/>
        </p:nvGrpSpPr>
        <p:grpSpPr>
          <a:xfrm>
            <a:off x="432122" y="2573535"/>
            <a:ext cx="10950103" cy="3027165"/>
            <a:chOff x="571500" y="1316235"/>
            <a:chExt cx="10950103" cy="3027165"/>
          </a:xfrm>
        </p:grpSpPr>
        <p:pic>
          <p:nvPicPr>
            <p:cNvPr id="3" name="Picture 2" descr="image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71500" y="1316235"/>
              <a:ext cx="3530500" cy="3027165"/>
            </a:xfrm>
            <a:prstGeom prst="rect">
              <a:avLst/>
            </a:prstGeom>
          </p:spPr>
        </p:pic>
        <p:pic>
          <p:nvPicPr>
            <p:cNvPr id="4" name="Picture 3" descr="image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330600" y="1316235"/>
              <a:ext cx="3530649" cy="3027165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1123950" y="1550342"/>
              <a:ext cx="2876922" cy="2308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lnSpc>
                  <a:spcPts val="1754"/>
                </a:lnSpc>
              </a:pPr>
              <a:r>
                <a:rPr sz="1350" b="1" i="0" u="none" dirty="0">
                  <a:solidFill>
                    <a:srgbClr val="00897B"/>
                  </a:solidFill>
                  <a:latin typeface="Plus Jakarta Sans"/>
                </a:rPr>
                <a:t>1. </a:t>
              </a:r>
              <a:r>
                <a:rPr sz="1600" b="1" i="0" u="none" dirty="0">
                  <a:solidFill>
                    <a:srgbClr val="00897B"/>
                  </a:solidFill>
                  <a:latin typeface="Plus Jakarta Sans"/>
                </a:rPr>
                <a:t>Rete </a:t>
              </a:r>
              <a:r>
                <a:rPr sz="1600" b="1" i="0" u="none" dirty="0" err="1">
                  <a:solidFill>
                    <a:srgbClr val="00897B"/>
                  </a:solidFill>
                  <a:latin typeface="Plus Jakarta Sans"/>
                </a:rPr>
                <a:t>Somato-Periferica</a:t>
              </a:r>
              <a:endParaRPr sz="1350" b="1" i="0" u="none" dirty="0">
                <a:solidFill>
                  <a:srgbClr val="00897B"/>
                </a:solidFill>
                <a:latin typeface="Plus Jakarta San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09625" y="1872406"/>
              <a:ext cx="3054250" cy="143911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Hub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primario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che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raccoglie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e integra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segnali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provenienti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dallo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stomaco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e dal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canale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enterico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per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trasformarli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nella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sensazione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cosciente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di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sazietà</a:t>
              </a:r>
              <a:r>
                <a:rPr sz="1050" b="0" i="0" u="none" dirty="0">
                  <a:solidFill>
                    <a:srgbClr val="334155"/>
                  </a:solidFill>
                  <a:latin typeface="Plus Jakarta Sans"/>
                </a:rPr>
                <a:t>.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835425" y="1550342"/>
              <a:ext cx="2927084" cy="2308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lnSpc>
                  <a:spcPts val="1754"/>
                </a:lnSpc>
              </a:pPr>
              <a:r>
                <a:rPr sz="1350" b="1" i="0" u="none" dirty="0">
                  <a:solidFill>
                    <a:srgbClr val="00897B"/>
                  </a:solidFill>
                  <a:latin typeface="Plus Jakarta Sans"/>
                </a:rPr>
                <a:t>2. </a:t>
              </a:r>
              <a:r>
                <a:rPr sz="1600" b="1" i="0" u="none" dirty="0">
                  <a:solidFill>
                    <a:srgbClr val="00897B"/>
                  </a:solidFill>
                  <a:latin typeface="Plus Jakarta Sans"/>
                </a:rPr>
                <a:t>Rete </a:t>
              </a:r>
              <a:r>
                <a:rPr sz="1600" b="1" i="0" u="none" dirty="0" err="1">
                  <a:solidFill>
                    <a:srgbClr val="00897B"/>
                  </a:solidFill>
                  <a:latin typeface="Plus Jakarta Sans"/>
                </a:rPr>
                <a:t>Edonica</a:t>
              </a:r>
              <a:r>
                <a:rPr sz="1600" b="1" i="0" u="none" dirty="0">
                  <a:solidFill>
                    <a:srgbClr val="00897B"/>
                  </a:solidFill>
                  <a:latin typeface="Plus Jakarta Sans"/>
                </a:rPr>
                <a:t> &amp; Reward</a:t>
              </a:r>
              <a:endParaRPr sz="1350" b="1" i="0" u="none" dirty="0">
                <a:solidFill>
                  <a:srgbClr val="00897B"/>
                </a:solidFill>
                <a:latin typeface="Plus Jakarta Sans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568725" y="1872406"/>
              <a:ext cx="3054399" cy="180844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Regola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il piacere e la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spinta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al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cibo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attraverso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il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circuito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dopaminergico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. Nel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funzionamento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fisiologico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,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dialoga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in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perfetto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equilibrio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con la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segnalazione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di stop.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594675" y="1550342"/>
              <a:ext cx="2926928" cy="2308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lnSpc>
                  <a:spcPts val="1754"/>
                </a:lnSpc>
              </a:pPr>
              <a:r>
                <a:rPr sz="1350" b="1" i="0" u="none" dirty="0">
                  <a:solidFill>
                    <a:srgbClr val="00897B"/>
                  </a:solidFill>
                  <a:latin typeface="Plus Jakarta Sans"/>
                </a:rPr>
                <a:t>3. </a:t>
              </a:r>
              <a:r>
                <a:rPr sz="1600" b="1" i="0" u="none" dirty="0">
                  <a:solidFill>
                    <a:srgbClr val="00897B"/>
                  </a:solidFill>
                  <a:latin typeface="Plus Jakarta Sans"/>
                </a:rPr>
                <a:t>Rete </a:t>
              </a:r>
              <a:r>
                <a:rPr sz="1600" b="1" i="0" u="none" dirty="0" err="1">
                  <a:solidFill>
                    <a:srgbClr val="00897B"/>
                  </a:solidFill>
                  <a:latin typeface="Plus Jakarta Sans"/>
                </a:rPr>
                <a:t>Esecutiva</a:t>
              </a:r>
              <a:r>
                <a:rPr sz="1600" b="1" i="0" u="none" dirty="0">
                  <a:solidFill>
                    <a:srgbClr val="00897B"/>
                  </a:solidFill>
                  <a:latin typeface="Plus Jakarta Sans"/>
                </a:rPr>
                <a:t> Top-Down</a:t>
              </a:r>
              <a:endParaRPr sz="1350" b="1" i="0" u="none" dirty="0">
                <a:solidFill>
                  <a:srgbClr val="00897B"/>
                </a:solidFill>
                <a:latin typeface="Plus Jakarta Sans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327975" y="1872406"/>
              <a:ext cx="3054250" cy="180844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Deputata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al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controllo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cognitivo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ed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all'inibizione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dell'impulso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.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Consente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l'interruzione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spontanea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dell'ingestione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una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volta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raggiunto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l'appagamento</a:t>
              </a:r>
              <a:r>
                <a:rPr sz="1050" b="0" i="0" u="none" dirty="0">
                  <a:solidFill>
                    <a:srgbClr val="334155"/>
                  </a:solidFill>
                  <a:latin typeface="Plus Jakarta Sans"/>
                </a:rPr>
                <a:t>.</a:t>
              </a:r>
            </a:p>
          </p:txBody>
        </p:sp>
        <p:pic>
          <p:nvPicPr>
            <p:cNvPr id="17" name="Picture 16" descr="image.png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09625" y="1579959"/>
              <a:ext cx="219075" cy="171450"/>
            </a:xfrm>
            <a:prstGeom prst="rect">
              <a:avLst/>
            </a:prstGeom>
          </p:spPr>
        </p:pic>
        <p:pic>
          <p:nvPicPr>
            <p:cNvPr id="18" name="Picture 17" descr="image.png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568725" y="1579959"/>
              <a:ext cx="171450" cy="171450"/>
            </a:xfrm>
            <a:prstGeom prst="rect">
              <a:avLst/>
            </a:prstGeom>
          </p:spPr>
        </p:pic>
        <p:pic>
          <p:nvPicPr>
            <p:cNvPr id="19" name="Picture 18" descr="image.png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327975" y="1579959"/>
              <a:ext cx="171450" cy="171450"/>
            </a:xfrm>
            <a:prstGeom prst="rect">
              <a:avLst/>
            </a:prstGeom>
          </p:spPr>
        </p:pic>
      </p:grpSp>
      <p:sp>
        <p:nvSpPr>
          <p:cNvPr id="20" name="TextBox 19"/>
          <p:cNvSpPr txBox="1"/>
          <p:nvPr/>
        </p:nvSpPr>
        <p:spPr>
          <a:xfrm>
            <a:off x="561975" y="1316235"/>
            <a:ext cx="11468100" cy="3024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340"/>
              </a:lnSpc>
            </a:pPr>
            <a:r>
              <a:rPr lang="it-IT" sz="2400" b="1" i="0" u="none" dirty="0">
                <a:solidFill>
                  <a:srgbClr val="00897B"/>
                </a:solidFill>
                <a:latin typeface="Plus Jakarta Sans ExtraBold"/>
              </a:rPr>
              <a:t>N</a:t>
            </a:r>
            <a:r>
              <a:rPr sz="2400" b="1" i="0" u="none" dirty="0">
                <a:solidFill>
                  <a:srgbClr val="00897B"/>
                </a:solidFill>
                <a:latin typeface="Plus Jakarta Sans ExtraBold"/>
              </a:rPr>
              <a:t>euro</a:t>
            </a:r>
            <a:r>
              <a:rPr lang="it-IT" sz="2400" b="1" i="0" u="none" dirty="0">
                <a:solidFill>
                  <a:srgbClr val="00897B"/>
                </a:solidFill>
                <a:latin typeface="Plus Jakarta Sans ExtraBold"/>
              </a:rPr>
              <a:t>fisiologia</a:t>
            </a:r>
            <a:r>
              <a:rPr sz="2400" b="1" i="0" u="none" dirty="0">
                <a:solidFill>
                  <a:srgbClr val="00897B"/>
                </a:solidFill>
                <a:latin typeface="Plus Jakarta Sans ExtraBold"/>
              </a:rPr>
              <a:t> </a:t>
            </a:r>
            <a:r>
              <a:rPr sz="2400" b="1" i="0" u="none" dirty="0" err="1">
                <a:solidFill>
                  <a:srgbClr val="00897B"/>
                </a:solidFill>
                <a:latin typeface="Plus Jakarta Sans ExtraBold"/>
              </a:rPr>
              <a:t>della</a:t>
            </a:r>
            <a:r>
              <a:rPr sz="2400" b="1" i="0" u="none" dirty="0">
                <a:solidFill>
                  <a:srgbClr val="00897B"/>
                </a:solidFill>
                <a:latin typeface="Plus Jakarta Sans ExtraBold"/>
              </a:rPr>
              <a:t> </a:t>
            </a:r>
            <a:r>
              <a:rPr sz="2400" b="1" i="0" u="none" dirty="0" err="1">
                <a:solidFill>
                  <a:srgbClr val="00897B"/>
                </a:solidFill>
                <a:latin typeface="Plus Jakarta Sans ExtraBold"/>
              </a:rPr>
              <a:t>sazietà</a:t>
            </a:r>
            <a:r>
              <a:rPr sz="2400" b="1" i="0" u="none" dirty="0">
                <a:solidFill>
                  <a:srgbClr val="00897B"/>
                </a:solidFill>
                <a:latin typeface="Plus Jakarta Sans ExtraBold"/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380" y="228600"/>
            <a:ext cx="12192000" cy="6858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625" y="5943600"/>
            <a:ext cx="3054250" cy="2476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8725" y="5943600"/>
            <a:ext cx="3054399" cy="2476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7975" y="5943600"/>
            <a:ext cx="3054250" cy="2476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428625"/>
            <a:ext cx="1924050" cy="2667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850" y="500062"/>
            <a:ext cx="102989" cy="123825"/>
          </a:xfrm>
          <a:prstGeom prst="rect">
            <a:avLst/>
          </a:prstGeom>
        </p:spPr>
      </p:pic>
      <p:grpSp>
        <p:nvGrpSpPr>
          <p:cNvPr id="22" name="Gruppo 21">
            <a:extLst>
              <a:ext uri="{FF2B5EF4-FFF2-40B4-BE49-F238E27FC236}">
                <a16:creationId xmlns:a16="http://schemas.microsoft.com/office/drawing/2014/main" id="{0BA631DA-023B-2205-4881-039579FED370}"/>
              </a:ext>
            </a:extLst>
          </p:cNvPr>
          <p:cNvGrpSpPr/>
          <p:nvPr/>
        </p:nvGrpSpPr>
        <p:grpSpPr>
          <a:xfrm>
            <a:off x="576263" y="2004685"/>
            <a:ext cx="11072662" cy="3586537"/>
            <a:chOff x="547688" y="1316235"/>
            <a:chExt cx="11072662" cy="3586537"/>
          </a:xfrm>
        </p:grpSpPr>
        <p:pic>
          <p:nvPicPr>
            <p:cNvPr id="3" name="Picture 2" descr="image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47688" y="1316236"/>
              <a:ext cx="3530500" cy="3579616"/>
            </a:xfrm>
            <a:prstGeom prst="rect">
              <a:avLst/>
            </a:prstGeom>
          </p:spPr>
        </p:pic>
        <p:pic>
          <p:nvPicPr>
            <p:cNvPr id="4" name="Picture 3" descr="image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279700" y="1316235"/>
              <a:ext cx="3530649" cy="3579616"/>
            </a:xfrm>
            <a:prstGeom prst="rect">
              <a:avLst/>
            </a:prstGeom>
          </p:spPr>
        </p:pic>
        <p:pic>
          <p:nvPicPr>
            <p:cNvPr id="5" name="Picture 4" descr="image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089850" y="1316235"/>
              <a:ext cx="3530500" cy="3586537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1095375" y="1690314"/>
              <a:ext cx="2906925" cy="2308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lnSpc>
                  <a:spcPts val="1754"/>
                </a:lnSpc>
              </a:pPr>
              <a:r>
                <a:rPr sz="1350" b="1" i="0" u="none" dirty="0">
                  <a:solidFill>
                    <a:srgbClr val="00897B"/>
                  </a:solidFill>
                  <a:latin typeface="Plus Jakarta Sans"/>
                </a:rPr>
                <a:t>1. </a:t>
              </a:r>
              <a:r>
                <a:rPr sz="1600" b="1" i="0" u="none" dirty="0" err="1">
                  <a:solidFill>
                    <a:srgbClr val="00897B"/>
                  </a:solidFill>
                  <a:latin typeface="Plus Jakarta Sans"/>
                </a:rPr>
                <a:t>Attenuazione</a:t>
              </a:r>
              <a:r>
                <a:rPr sz="1600" b="1" i="0" u="none" dirty="0">
                  <a:solidFill>
                    <a:srgbClr val="00897B"/>
                  </a:solidFill>
                  <a:latin typeface="Plus Jakarta Sans"/>
                </a:rPr>
                <a:t> </a:t>
              </a:r>
              <a:r>
                <a:rPr sz="1600" b="1" i="0" u="none" dirty="0" err="1">
                  <a:solidFill>
                    <a:srgbClr val="00897B"/>
                  </a:solidFill>
                  <a:latin typeface="Plus Jakarta Sans"/>
                </a:rPr>
                <a:t>della</a:t>
              </a:r>
              <a:r>
                <a:rPr sz="1600" b="1" i="0" u="none" dirty="0">
                  <a:solidFill>
                    <a:srgbClr val="00897B"/>
                  </a:solidFill>
                  <a:latin typeface="Plus Jakarta Sans"/>
                </a:rPr>
                <a:t> </a:t>
              </a:r>
              <a:r>
                <a:rPr sz="1600" b="1" i="0" u="none" dirty="0" err="1">
                  <a:solidFill>
                    <a:srgbClr val="00897B"/>
                  </a:solidFill>
                  <a:latin typeface="Plus Jakarta Sans"/>
                </a:rPr>
                <a:t>Segnalazione</a:t>
              </a:r>
              <a:endParaRPr sz="1350" b="1" i="0" u="none" dirty="0">
                <a:solidFill>
                  <a:srgbClr val="00897B"/>
                </a:solidFill>
                <a:latin typeface="Plus Jakarta San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09625" y="2123777"/>
              <a:ext cx="3054250" cy="180844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Ridotta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o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alterata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secrezione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post-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prandiale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di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peptidi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anoressizzanti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(GLP-1, PYY, CCK) e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ridotta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sensibilità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vagale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afferente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allo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stimolo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di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distensione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gastrica.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863262" y="1693813"/>
              <a:ext cx="2947087" cy="2308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lnSpc>
                  <a:spcPts val="1754"/>
                </a:lnSpc>
              </a:pPr>
              <a:r>
                <a:rPr sz="1350" b="1" i="0" u="none" dirty="0">
                  <a:solidFill>
                    <a:srgbClr val="00897B"/>
                  </a:solidFill>
                  <a:latin typeface="Plus Jakarta Sans"/>
                </a:rPr>
                <a:t>2. </a:t>
              </a:r>
              <a:r>
                <a:rPr sz="1600" b="1" i="0" u="none" dirty="0" err="1">
                  <a:solidFill>
                    <a:srgbClr val="00897B"/>
                  </a:solidFill>
                  <a:latin typeface="Plus Jakarta Sans"/>
                </a:rPr>
                <a:t>Disregolazione</a:t>
              </a:r>
              <a:r>
                <a:rPr sz="1600" b="1" i="0" u="none" dirty="0">
                  <a:solidFill>
                    <a:srgbClr val="00897B"/>
                  </a:solidFill>
                  <a:latin typeface="Plus Jakarta Sans"/>
                </a:rPr>
                <a:t> </a:t>
              </a:r>
              <a:r>
                <a:rPr sz="1600" b="1" i="0" u="none" dirty="0" err="1">
                  <a:solidFill>
                    <a:srgbClr val="00897B"/>
                  </a:solidFill>
                  <a:latin typeface="Plus Jakarta Sans"/>
                </a:rPr>
                <a:t>Edonica</a:t>
              </a:r>
              <a:endParaRPr sz="1350" b="1" i="0" u="none" dirty="0">
                <a:solidFill>
                  <a:srgbClr val="00897B"/>
                </a:solidFill>
                <a:latin typeface="Plus Jakarta Sans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568724" y="2175247"/>
              <a:ext cx="3054399" cy="180844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Iperattivazione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dei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circuiti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della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ricompensa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dopaminergici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associata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a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un'ipersensibilità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agli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stimoli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alimentari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visivi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e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olfattivi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,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che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scavalca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il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segnale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omeostatico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.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594675" y="1688546"/>
              <a:ext cx="2926928" cy="461665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lnSpc>
                  <a:spcPts val="1754"/>
                </a:lnSpc>
              </a:pPr>
              <a:r>
                <a:rPr sz="1350" b="1" i="0" u="none" dirty="0">
                  <a:solidFill>
                    <a:srgbClr val="00897B"/>
                  </a:solidFill>
                  <a:latin typeface="Plus Jakarta Sans"/>
                </a:rPr>
                <a:t>3. </a:t>
              </a:r>
              <a:r>
                <a:rPr sz="1600" b="1" i="0" u="none" dirty="0" err="1">
                  <a:solidFill>
                    <a:srgbClr val="00897B"/>
                  </a:solidFill>
                  <a:latin typeface="Plus Jakarta Sans"/>
                </a:rPr>
                <a:t>Inibizione</a:t>
              </a:r>
              <a:r>
                <a:rPr sz="1600" b="1" i="0" u="none" dirty="0">
                  <a:solidFill>
                    <a:srgbClr val="00897B"/>
                  </a:solidFill>
                  <a:latin typeface="Plus Jakarta Sans"/>
                </a:rPr>
                <a:t> </a:t>
              </a:r>
              <a:r>
                <a:rPr sz="1600" b="1" i="0" u="none" dirty="0" err="1">
                  <a:solidFill>
                    <a:srgbClr val="00897B"/>
                  </a:solidFill>
                  <a:latin typeface="Plus Jakarta Sans"/>
                </a:rPr>
                <a:t>Prefrontale</a:t>
              </a:r>
              <a:r>
                <a:rPr sz="1600" b="1" i="0" u="none" dirty="0">
                  <a:solidFill>
                    <a:srgbClr val="00897B"/>
                  </a:solidFill>
                  <a:latin typeface="Plus Jakarta Sans"/>
                </a:rPr>
                <a:t> </a:t>
              </a:r>
              <a:r>
                <a:rPr sz="1600" b="1" i="0" u="none" dirty="0" err="1">
                  <a:solidFill>
                    <a:srgbClr val="00897B"/>
                  </a:solidFill>
                  <a:latin typeface="Plus Jakarta Sans"/>
                </a:rPr>
                <a:t>Compromessa</a:t>
              </a:r>
              <a:endParaRPr sz="1350" b="1" i="0" u="none" dirty="0">
                <a:solidFill>
                  <a:srgbClr val="00897B"/>
                </a:solidFill>
                <a:latin typeface="Plus Jakarta Sans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312050" y="2181637"/>
              <a:ext cx="3054250" cy="180844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Alterazioni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funzionali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a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livello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della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corteccia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prefrontale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dorso-laterale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,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che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riducono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l'efficacia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del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controllo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cognitivo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"top-down"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sull'interruzione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dell'ingestione</a:t>
              </a:r>
              <a:r>
                <a:rPr sz="1050" b="0" i="0" u="none" dirty="0">
                  <a:solidFill>
                    <a:srgbClr val="334155"/>
                  </a:solidFill>
                  <a:latin typeface="Plus Jakarta Sans"/>
                </a:rPr>
                <a:t>.</a:t>
              </a:r>
            </a:p>
          </p:txBody>
        </p:sp>
        <p:pic>
          <p:nvPicPr>
            <p:cNvPr id="17" name="Picture 16" descr="image.png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09625" y="1720006"/>
              <a:ext cx="190500" cy="171450"/>
            </a:xfrm>
            <a:prstGeom prst="rect">
              <a:avLst/>
            </a:prstGeom>
          </p:spPr>
        </p:pic>
        <p:pic>
          <p:nvPicPr>
            <p:cNvPr id="18" name="Picture 17" descr="image.png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578256" y="1733699"/>
              <a:ext cx="152400" cy="171450"/>
            </a:xfrm>
            <a:prstGeom prst="rect">
              <a:avLst/>
            </a:prstGeom>
          </p:spPr>
        </p:pic>
        <p:pic>
          <p:nvPicPr>
            <p:cNvPr id="19" name="Picture 18" descr="image.png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327975" y="1720006"/>
              <a:ext cx="171450" cy="171450"/>
            </a:xfrm>
            <a:prstGeom prst="rect">
              <a:avLst/>
            </a:prstGeom>
          </p:spPr>
        </p:pic>
      </p:grpSp>
      <p:sp>
        <p:nvSpPr>
          <p:cNvPr id="20" name="TextBox 19"/>
          <p:cNvSpPr txBox="1"/>
          <p:nvPr/>
        </p:nvSpPr>
        <p:spPr>
          <a:xfrm>
            <a:off x="590550" y="1110910"/>
            <a:ext cx="11601450" cy="3024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340"/>
              </a:lnSpc>
            </a:pPr>
            <a:r>
              <a:rPr sz="2400" b="1" i="0" u="none" dirty="0">
                <a:solidFill>
                  <a:srgbClr val="00897B"/>
                </a:solidFill>
                <a:latin typeface="Plus Jakarta Sans ExtraBold"/>
              </a:rPr>
              <a:t>Il deficit </a:t>
            </a:r>
            <a:r>
              <a:rPr sz="2400" b="1" i="0" u="none" dirty="0" err="1">
                <a:solidFill>
                  <a:srgbClr val="00897B"/>
                </a:solidFill>
                <a:latin typeface="Plus Jakarta Sans ExtraBold"/>
              </a:rPr>
              <a:t>neurofisiologico</a:t>
            </a:r>
            <a:r>
              <a:rPr sz="2400" b="1" i="0" u="none" dirty="0">
                <a:solidFill>
                  <a:srgbClr val="00897B"/>
                </a:solidFill>
                <a:latin typeface="Plus Jakarta Sans ExtraBold"/>
              </a:rPr>
              <a:t> </a:t>
            </a:r>
            <a:r>
              <a:rPr sz="2400" b="1" i="0" u="none" dirty="0" err="1">
                <a:solidFill>
                  <a:srgbClr val="00897B"/>
                </a:solidFill>
                <a:latin typeface="Plus Jakarta Sans ExtraBold"/>
              </a:rPr>
              <a:t>della</a:t>
            </a:r>
            <a:r>
              <a:rPr sz="2400" b="1" i="0" u="none" dirty="0">
                <a:solidFill>
                  <a:srgbClr val="00897B"/>
                </a:solidFill>
                <a:latin typeface="Plus Jakarta Sans ExtraBold"/>
              </a:rPr>
              <a:t> </a:t>
            </a:r>
            <a:r>
              <a:rPr sz="2400" b="1" i="0" u="none" dirty="0" err="1">
                <a:solidFill>
                  <a:srgbClr val="00897B"/>
                </a:solidFill>
                <a:latin typeface="Plus Jakarta Sans ExtraBold"/>
              </a:rPr>
              <a:t>sazietà</a:t>
            </a:r>
            <a:r>
              <a:rPr sz="2400" b="1" i="0" u="none" dirty="0">
                <a:solidFill>
                  <a:srgbClr val="00897B"/>
                </a:solidFill>
                <a:latin typeface="Plus Jakarta Sans ExtraBold"/>
              </a:rPr>
              <a:t> </a:t>
            </a:r>
            <a:r>
              <a:rPr sz="2400" b="1" i="0" u="none" dirty="0" err="1">
                <a:solidFill>
                  <a:srgbClr val="00897B"/>
                </a:solidFill>
                <a:latin typeface="Plus Jakarta Sans ExtraBold"/>
              </a:rPr>
              <a:t>nel</a:t>
            </a:r>
            <a:r>
              <a:rPr sz="2400" b="1" i="0" u="none" dirty="0">
                <a:solidFill>
                  <a:srgbClr val="00897B"/>
                </a:solidFill>
                <a:latin typeface="Plus Jakarta Sans ExtraBold"/>
              </a:rPr>
              <a:t> </a:t>
            </a:r>
            <a:r>
              <a:rPr sz="2400" b="1" i="0" u="none" dirty="0" err="1">
                <a:solidFill>
                  <a:srgbClr val="00897B"/>
                </a:solidFill>
                <a:latin typeface="Plus Jakarta Sans ExtraBold"/>
              </a:rPr>
              <a:t>paziente</a:t>
            </a:r>
            <a:r>
              <a:rPr sz="2400" b="1" i="0" u="none" dirty="0">
                <a:solidFill>
                  <a:srgbClr val="00897B"/>
                </a:solidFill>
                <a:latin typeface="Plus Jakarta Sans ExtraBold"/>
              </a:rPr>
              <a:t> </a:t>
            </a:r>
            <a:r>
              <a:rPr lang="it-IT" sz="2400" b="1" i="0" u="none" dirty="0">
                <a:solidFill>
                  <a:srgbClr val="00897B"/>
                </a:solidFill>
                <a:latin typeface="Plus Jakarta Sans ExtraBold"/>
              </a:rPr>
              <a:t>con </a:t>
            </a:r>
            <a:r>
              <a:rPr sz="2400" b="1" i="0" u="none" dirty="0" err="1">
                <a:solidFill>
                  <a:srgbClr val="00897B"/>
                </a:solidFill>
                <a:latin typeface="Plus Jakarta Sans ExtraBold"/>
              </a:rPr>
              <a:t>obes</a:t>
            </a:r>
            <a:r>
              <a:rPr lang="it-IT" sz="2400" b="1" i="0" u="none" dirty="0" err="1">
                <a:solidFill>
                  <a:srgbClr val="00897B"/>
                </a:solidFill>
                <a:latin typeface="Plus Jakarta Sans ExtraBold"/>
              </a:rPr>
              <a:t>ità</a:t>
            </a:r>
            <a:endParaRPr sz="1950" b="1" i="0" u="none" dirty="0">
              <a:solidFill>
                <a:srgbClr val="00897B"/>
              </a:solidFill>
              <a:latin typeface="Plus Jakarta Sans Extra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625" y="5943600"/>
            <a:ext cx="3054250" cy="2476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8725" y="5943600"/>
            <a:ext cx="3054399" cy="2476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7975" y="5943600"/>
            <a:ext cx="3054250" cy="2476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428625"/>
            <a:ext cx="1504950" cy="2667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3286" y="519112"/>
            <a:ext cx="131564" cy="123825"/>
          </a:xfrm>
          <a:prstGeom prst="rect">
            <a:avLst/>
          </a:prstGeom>
        </p:spPr>
      </p:pic>
      <p:grpSp>
        <p:nvGrpSpPr>
          <p:cNvPr id="22" name="Gruppo 21">
            <a:extLst>
              <a:ext uri="{FF2B5EF4-FFF2-40B4-BE49-F238E27FC236}">
                <a16:creationId xmlns:a16="http://schemas.microsoft.com/office/drawing/2014/main" id="{9CFEFD56-4BE8-3DBE-7EAB-68D2D3F2A4EA}"/>
              </a:ext>
            </a:extLst>
          </p:cNvPr>
          <p:cNvGrpSpPr/>
          <p:nvPr/>
        </p:nvGrpSpPr>
        <p:grpSpPr>
          <a:xfrm>
            <a:off x="571499" y="2574699"/>
            <a:ext cx="11048850" cy="3008115"/>
            <a:chOff x="571500" y="1316235"/>
            <a:chExt cx="11048850" cy="3008115"/>
          </a:xfrm>
        </p:grpSpPr>
        <p:pic>
          <p:nvPicPr>
            <p:cNvPr id="3" name="Picture 2" descr="image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1500" y="1316235"/>
              <a:ext cx="3530500" cy="3008115"/>
            </a:xfrm>
            <a:prstGeom prst="rect">
              <a:avLst/>
            </a:prstGeom>
          </p:spPr>
        </p:pic>
        <p:pic>
          <p:nvPicPr>
            <p:cNvPr id="4" name="Picture 3" descr="image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330600" y="1316235"/>
              <a:ext cx="3530649" cy="3008115"/>
            </a:xfrm>
            <a:prstGeom prst="rect">
              <a:avLst/>
            </a:prstGeom>
          </p:spPr>
        </p:pic>
        <p:pic>
          <p:nvPicPr>
            <p:cNvPr id="5" name="Picture 4" descr="image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089850" y="1316235"/>
              <a:ext cx="3530500" cy="3008115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1123950" y="1578917"/>
              <a:ext cx="2876922" cy="2308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lnSpc>
                  <a:spcPts val="1754"/>
                </a:lnSpc>
              </a:pPr>
              <a:r>
                <a:rPr sz="1350" b="1" i="0" u="none" dirty="0">
                  <a:solidFill>
                    <a:srgbClr val="4338CA"/>
                  </a:solidFill>
                  <a:latin typeface="Plus Jakarta Sans"/>
                </a:rPr>
                <a:t>1. </a:t>
              </a:r>
              <a:r>
                <a:rPr sz="1600" b="1" i="0" u="none" dirty="0" err="1">
                  <a:solidFill>
                    <a:srgbClr val="4338CA"/>
                  </a:solidFill>
                  <a:latin typeface="Plus Jakarta Sans"/>
                </a:rPr>
                <a:t>Apprendimento</a:t>
              </a:r>
              <a:r>
                <a:rPr sz="1600" b="1" i="0" u="none" dirty="0">
                  <a:solidFill>
                    <a:srgbClr val="4338CA"/>
                  </a:solidFill>
                  <a:latin typeface="Plus Jakarta Sans"/>
                </a:rPr>
                <a:t> </a:t>
              </a:r>
              <a:r>
                <a:rPr sz="1600" b="1" i="0" u="none" dirty="0" err="1">
                  <a:solidFill>
                    <a:srgbClr val="4338CA"/>
                  </a:solidFill>
                  <a:latin typeface="Plus Jakarta Sans"/>
                </a:rPr>
                <a:t>Relazionale</a:t>
              </a:r>
              <a:endParaRPr sz="1350" b="1" i="0" u="none" dirty="0">
                <a:solidFill>
                  <a:srgbClr val="4338CA"/>
                </a:solidFill>
                <a:latin typeface="Plus Jakarta San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09625" y="1900981"/>
              <a:ext cx="3054250" cy="217777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Fin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dalle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primissime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fasi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dello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sviluppo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, la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regolazione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dell'ingestione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si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struttura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come un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dialogo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somato-psichico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guidato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dalla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sintonizzazione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relazionale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col caregiver.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835425" y="1578917"/>
              <a:ext cx="2927084" cy="2308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lnSpc>
                  <a:spcPts val="1754"/>
                </a:lnSpc>
              </a:pPr>
              <a:r>
                <a:rPr sz="1350" b="1" i="0" u="none" dirty="0">
                  <a:solidFill>
                    <a:srgbClr val="4338CA"/>
                  </a:solidFill>
                  <a:latin typeface="Plus Jakarta Sans"/>
                </a:rPr>
                <a:t>2. </a:t>
              </a:r>
              <a:r>
                <a:rPr sz="1600" b="1" i="0" u="none" dirty="0" err="1">
                  <a:solidFill>
                    <a:srgbClr val="4338CA"/>
                  </a:solidFill>
                  <a:latin typeface="Plus Jakarta Sans"/>
                </a:rPr>
                <a:t>Validazione</a:t>
              </a:r>
              <a:r>
                <a:rPr sz="1600" b="1" i="0" u="none" dirty="0">
                  <a:solidFill>
                    <a:srgbClr val="4338CA"/>
                  </a:solidFill>
                  <a:latin typeface="Plus Jakarta Sans"/>
                </a:rPr>
                <a:t> </a:t>
              </a:r>
              <a:r>
                <a:rPr sz="1600" b="1" i="0" u="none" dirty="0" err="1">
                  <a:solidFill>
                    <a:srgbClr val="4338CA"/>
                  </a:solidFill>
                  <a:latin typeface="Plus Jakarta Sans"/>
                </a:rPr>
                <a:t>Interocettiva</a:t>
              </a:r>
              <a:endParaRPr sz="1350" b="1" i="0" u="none" dirty="0">
                <a:solidFill>
                  <a:srgbClr val="4338CA"/>
                </a:solidFill>
                <a:latin typeface="Plus Jakarta Sans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654450" y="1986836"/>
              <a:ext cx="3054399" cy="180844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La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capacità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di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ascolto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dei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confini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corporei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nasce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quando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segnali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somatici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endogeni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di fame e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sazietà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vengono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riconosciuti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,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rispecchiati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e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validati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dall'esterno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.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594675" y="1690314"/>
              <a:ext cx="2926928" cy="2308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lnSpc>
                  <a:spcPts val="1754"/>
                </a:lnSpc>
              </a:pPr>
              <a:r>
                <a:rPr sz="1350" b="1" i="0" u="none" dirty="0">
                  <a:solidFill>
                    <a:srgbClr val="4338CA"/>
                  </a:solidFill>
                  <a:latin typeface="Plus Jakarta Sans"/>
                </a:rPr>
                <a:t>3. </a:t>
              </a:r>
              <a:r>
                <a:rPr sz="1600" b="1" i="0" u="none" dirty="0" err="1">
                  <a:solidFill>
                    <a:srgbClr val="4338CA"/>
                  </a:solidFill>
                  <a:latin typeface="Plus Jakarta Sans"/>
                </a:rPr>
                <a:t>Integrazione</a:t>
              </a:r>
              <a:r>
                <a:rPr sz="1600" b="1" i="0" u="none" dirty="0">
                  <a:solidFill>
                    <a:srgbClr val="4338CA"/>
                  </a:solidFill>
                  <a:latin typeface="Plus Jakarta Sans"/>
                </a:rPr>
                <a:t> </a:t>
              </a:r>
              <a:r>
                <a:rPr sz="1600" b="1" i="0" u="none" dirty="0" err="1">
                  <a:solidFill>
                    <a:srgbClr val="4338CA"/>
                  </a:solidFill>
                  <a:latin typeface="Plus Jakarta Sans"/>
                </a:rPr>
                <a:t>dell'Appagamento</a:t>
              </a:r>
              <a:endParaRPr sz="1350" b="1" i="0" u="none" dirty="0">
                <a:solidFill>
                  <a:srgbClr val="4338CA"/>
                </a:solidFill>
                <a:latin typeface="Plus Jakarta Sans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327975" y="2123777"/>
              <a:ext cx="3054250" cy="180844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Nel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funzionamento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fisiologico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, il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limite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meccanico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si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fonde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con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l'autorizzazione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interna,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portando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alla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gratificazione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ed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alla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quiete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emotiva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a fine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pasto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.</a:t>
              </a:r>
            </a:p>
          </p:txBody>
        </p:sp>
        <p:pic>
          <p:nvPicPr>
            <p:cNvPr id="17" name="Picture 16" descr="image.png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09625" y="1608534"/>
              <a:ext cx="219075" cy="171450"/>
            </a:xfrm>
            <a:prstGeom prst="rect">
              <a:avLst/>
            </a:prstGeom>
          </p:spPr>
        </p:pic>
        <p:pic>
          <p:nvPicPr>
            <p:cNvPr id="18" name="Picture 17" descr="image.png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568725" y="1608534"/>
              <a:ext cx="171450" cy="171450"/>
            </a:xfrm>
            <a:prstGeom prst="rect">
              <a:avLst/>
            </a:prstGeom>
          </p:spPr>
        </p:pic>
        <p:pic>
          <p:nvPicPr>
            <p:cNvPr id="19" name="Picture 18" descr="image.png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327975" y="1720006"/>
              <a:ext cx="171450" cy="171450"/>
            </a:xfrm>
            <a:prstGeom prst="rect">
              <a:avLst/>
            </a:prstGeom>
          </p:spPr>
        </p:pic>
      </p:grpSp>
      <p:sp>
        <p:nvSpPr>
          <p:cNvPr id="20" name="TextBox 19"/>
          <p:cNvSpPr txBox="1"/>
          <p:nvPr/>
        </p:nvSpPr>
        <p:spPr>
          <a:xfrm>
            <a:off x="639068" y="1443244"/>
            <a:ext cx="11601450" cy="3024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340"/>
              </a:lnSpc>
            </a:pPr>
            <a:r>
              <a:rPr sz="2400" b="1" i="0" u="none" dirty="0">
                <a:solidFill>
                  <a:srgbClr val="4338CA"/>
                </a:solidFill>
                <a:latin typeface="Plus Jakarta Sans ExtraBold"/>
              </a:rPr>
              <a:t>La </a:t>
            </a:r>
            <a:r>
              <a:rPr sz="2400" b="1" i="0" u="none" dirty="0" err="1">
                <a:solidFill>
                  <a:srgbClr val="4338CA"/>
                </a:solidFill>
                <a:latin typeface="Plus Jakarta Sans ExtraBold"/>
              </a:rPr>
              <a:t>dimensione</a:t>
            </a:r>
            <a:r>
              <a:rPr sz="2400" b="1" i="0" u="none" dirty="0">
                <a:solidFill>
                  <a:srgbClr val="4338CA"/>
                </a:solidFill>
                <a:latin typeface="Plus Jakarta Sans ExtraBold"/>
              </a:rPr>
              <a:t> </a:t>
            </a:r>
            <a:r>
              <a:rPr sz="2400" b="1" i="0" u="none" dirty="0" err="1">
                <a:solidFill>
                  <a:srgbClr val="4338CA"/>
                </a:solidFill>
                <a:latin typeface="Plus Jakarta Sans ExtraBold"/>
              </a:rPr>
              <a:t>psicologica</a:t>
            </a:r>
            <a:r>
              <a:rPr sz="2400" b="1" i="0" u="none" dirty="0">
                <a:solidFill>
                  <a:srgbClr val="4338CA"/>
                </a:solidFill>
                <a:latin typeface="Plus Jakarta Sans ExtraBold"/>
              </a:rPr>
              <a:t> </a:t>
            </a:r>
            <a:r>
              <a:rPr sz="2400" b="1" i="0" u="none" dirty="0" err="1">
                <a:solidFill>
                  <a:srgbClr val="4338CA"/>
                </a:solidFill>
                <a:latin typeface="Plus Jakarta Sans ExtraBold"/>
              </a:rPr>
              <a:t>fisiologica</a:t>
            </a:r>
            <a:r>
              <a:rPr sz="2400" b="1" i="0" u="none" dirty="0">
                <a:solidFill>
                  <a:srgbClr val="4338CA"/>
                </a:solidFill>
                <a:latin typeface="Plus Jakarta Sans ExtraBold"/>
              </a:rPr>
              <a:t> </a:t>
            </a:r>
            <a:r>
              <a:rPr sz="2400" b="1" i="0" u="none" dirty="0" err="1">
                <a:solidFill>
                  <a:srgbClr val="4338CA"/>
                </a:solidFill>
                <a:latin typeface="Plus Jakarta Sans ExtraBold"/>
              </a:rPr>
              <a:t>della</a:t>
            </a:r>
            <a:r>
              <a:rPr sz="2400" b="1" i="0" u="none" dirty="0">
                <a:solidFill>
                  <a:srgbClr val="4338CA"/>
                </a:solidFill>
                <a:latin typeface="Plus Jakarta Sans ExtraBold"/>
              </a:rPr>
              <a:t> </a:t>
            </a:r>
            <a:r>
              <a:rPr sz="2400" b="1" i="0" u="none" dirty="0" err="1">
                <a:solidFill>
                  <a:srgbClr val="4338CA"/>
                </a:solidFill>
                <a:latin typeface="Plus Jakarta Sans ExtraBold"/>
              </a:rPr>
              <a:t>sazietà</a:t>
            </a:r>
            <a:endParaRPr sz="1950" b="1" i="0" u="none" dirty="0">
              <a:solidFill>
                <a:srgbClr val="4338CA"/>
              </a:solidFill>
              <a:latin typeface="Plus Jakarta Sans Extra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316236"/>
            <a:ext cx="5391150" cy="518934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9350" y="1316235"/>
            <a:ext cx="5391150" cy="5189341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" y="7398097"/>
            <a:ext cx="4914900" cy="2476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428625"/>
            <a:ext cx="1647825" cy="2667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850" y="500062"/>
            <a:ext cx="131564" cy="1238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47775" y="1534064"/>
            <a:ext cx="4860607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754"/>
              </a:lnSpc>
            </a:pPr>
            <a:r>
              <a:rPr sz="1600" b="1" i="0" u="none" dirty="0" err="1">
                <a:solidFill>
                  <a:srgbClr val="4338CA"/>
                </a:solidFill>
                <a:latin typeface="Plus Jakarta Sans"/>
              </a:rPr>
              <a:t>Oltre</a:t>
            </a:r>
            <a:r>
              <a:rPr sz="1600" b="1" i="0" u="none" dirty="0">
                <a:solidFill>
                  <a:srgbClr val="4338CA"/>
                </a:solidFill>
                <a:latin typeface="Plus Jakarta Sans"/>
              </a:rPr>
              <a:t> la </a:t>
            </a:r>
            <a:r>
              <a:rPr sz="1600" b="1" i="0" u="none" dirty="0" err="1">
                <a:solidFill>
                  <a:srgbClr val="4338CA"/>
                </a:solidFill>
                <a:latin typeface="Plus Jakarta Sans"/>
              </a:rPr>
              <a:t>dimensione</a:t>
            </a:r>
            <a:r>
              <a:rPr sz="1600" b="1" i="0" u="none" dirty="0">
                <a:solidFill>
                  <a:srgbClr val="4338CA"/>
                </a:solidFill>
                <a:latin typeface="Plus Jakarta Sans"/>
              </a:rPr>
              <a:t> </a:t>
            </a:r>
            <a:r>
              <a:rPr sz="1600" b="1" i="0" u="none" dirty="0" err="1">
                <a:solidFill>
                  <a:srgbClr val="4338CA"/>
                </a:solidFill>
                <a:latin typeface="Plus Jakarta Sans"/>
              </a:rPr>
              <a:t>biologica</a:t>
            </a:r>
            <a:endParaRPr sz="1600" b="1" i="0" u="none" dirty="0">
              <a:solidFill>
                <a:srgbClr val="4338CA"/>
              </a:solidFill>
              <a:latin typeface="Plus Jakarta San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9625" y="1872406"/>
            <a:ext cx="4914900" cy="1069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600" b="0" i="0" u="none" dirty="0">
                <a:solidFill>
                  <a:srgbClr val="334155"/>
                </a:solidFill>
                <a:latin typeface="Plus Jakarta Sans"/>
              </a:rPr>
              <a:t>Al di </a:t>
            </a:r>
            <a:r>
              <a:rPr sz="1600" b="0" i="0" u="none" dirty="0" err="1">
                <a:solidFill>
                  <a:srgbClr val="334155"/>
                </a:solidFill>
                <a:latin typeface="Plus Jakarta Sans"/>
              </a:rPr>
              <a:t>là</a:t>
            </a:r>
            <a:r>
              <a:rPr sz="1600" b="0" i="0" u="none" dirty="0">
                <a:solidFill>
                  <a:srgbClr val="334155"/>
                </a:solidFill>
                <a:latin typeface="Plus Jakarta Sans"/>
              </a:rPr>
              <a:t> di </a:t>
            </a:r>
            <a:r>
              <a:rPr sz="1600" b="0" i="0" u="none" dirty="0" err="1">
                <a:solidFill>
                  <a:srgbClr val="334155"/>
                </a:solidFill>
                <a:latin typeface="Plus Jakarta Sans"/>
              </a:rPr>
              <a:t>ormoni</a:t>
            </a:r>
            <a:r>
              <a:rPr sz="1600" b="0" i="0" u="none" dirty="0">
                <a:solidFill>
                  <a:srgbClr val="334155"/>
                </a:solidFill>
                <a:latin typeface="Plus Jakarta Sans"/>
              </a:rPr>
              <a:t>, </a:t>
            </a:r>
            <a:r>
              <a:rPr sz="1600" b="0" i="0" u="none" dirty="0" err="1">
                <a:solidFill>
                  <a:srgbClr val="334155"/>
                </a:solidFill>
                <a:latin typeface="Plus Jakarta Sans"/>
              </a:rPr>
              <a:t>neurotrasmettitori</a:t>
            </a:r>
            <a:r>
              <a:rPr sz="1600" b="0" i="0" u="none" dirty="0">
                <a:solidFill>
                  <a:srgbClr val="334155"/>
                </a:solidFill>
                <a:latin typeface="Plus Jakarta Sans"/>
              </a:rPr>
              <a:t>, </a:t>
            </a:r>
            <a:r>
              <a:rPr sz="1600" b="0" i="0" u="none" dirty="0" err="1">
                <a:solidFill>
                  <a:srgbClr val="334155"/>
                </a:solidFill>
                <a:latin typeface="Plus Jakarta Sans"/>
              </a:rPr>
              <a:t>chirurgia</a:t>
            </a:r>
            <a:r>
              <a:rPr sz="1600" b="0" i="0" u="none" dirty="0">
                <a:solidFill>
                  <a:srgbClr val="334155"/>
                </a:solidFill>
                <a:latin typeface="Plus Jakarta Sans"/>
              </a:rPr>
              <a:t> e </a:t>
            </a:r>
            <a:r>
              <a:rPr sz="1600" b="0" i="0" u="none" dirty="0" err="1">
                <a:solidFill>
                  <a:srgbClr val="334155"/>
                </a:solidFill>
                <a:latin typeface="Plus Jakarta Sans"/>
              </a:rPr>
              <a:t>farmaci</a:t>
            </a:r>
            <a:r>
              <a:rPr sz="1600" b="0" i="0" u="none" dirty="0">
                <a:solidFill>
                  <a:srgbClr val="334155"/>
                </a:solidFill>
                <a:latin typeface="Plus Jakarta Sans"/>
              </a:rPr>
              <a:t>, la presa in </a:t>
            </a:r>
            <a:r>
              <a:rPr sz="1600" b="0" i="0" u="none" dirty="0" err="1">
                <a:solidFill>
                  <a:srgbClr val="334155"/>
                </a:solidFill>
                <a:latin typeface="Plus Jakarta Sans"/>
              </a:rPr>
              <a:t>carico</a:t>
            </a:r>
            <a:r>
              <a:rPr sz="16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it-IT" sz="1600" b="0" i="0" u="none" dirty="0">
                <a:solidFill>
                  <a:srgbClr val="334155"/>
                </a:solidFill>
                <a:latin typeface="Plus Jakarta Sans"/>
              </a:rPr>
              <a:t>del paziente </a:t>
            </a:r>
            <a:r>
              <a:rPr sz="1600" b="0" i="0" u="none" dirty="0">
                <a:solidFill>
                  <a:srgbClr val="334155"/>
                </a:solidFill>
                <a:latin typeface="Plus Jakarta Sans"/>
              </a:rPr>
              <a:t>non </a:t>
            </a:r>
            <a:r>
              <a:rPr sz="1600" b="0" i="0" u="none" dirty="0" err="1">
                <a:solidFill>
                  <a:srgbClr val="334155"/>
                </a:solidFill>
                <a:latin typeface="Plus Jakarta Sans"/>
              </a:rPr>
              <a:t>può</a:t>
            </a:r>
            <a:r>
              <a:rPr sz="16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Plus Jakarta Sans"/>
              </a:rPr>
              <a:t>prescindere</a:t>
            </a:r>
            <a:r>
              <a:rPr sz="16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Plus Jakarta Sans"/>
              </a:rPr>
              <a:t>dalla</a:t>
            </a:r>
            <a:r>
              <a:rPr sz="16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Plus Jakarta Sans"/>
              </a:rPr>
              <a:t>dimensione</a:t>
            </a:r>
            <a:r>
              <a:rPr sz="16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Plus Jakarta Sans"/>
              </a:rPr>
              <a:t>psicodinamica</a:t>
            </a:r>
            <a:endParaRPr sz="1600" b="0" i="0" u="none" dirty="0">
              <a:solidFill>
                <a:srgbClr val="334155"/>
              </a:solidFill>
              <a:latin typeface="Plus Jakarta San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0632" y="3232698"/>
            <a:ext cx="4914900" cy="1069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it-IT" sz="1600" dirty="0">
                <a:solidFill>
                  <a:srgbClr val="0F172A"/>
                </a:solidFill>
                <a:latin typeface="Plus Jakarta Sans SemiBold"/>
              </a:rPr>
              <a:t>È </a:t>
            </a:r>
            <a:r>
              <a:rPr sz="1600" b="0" i="0" u="none" dirty="0">
                <a:solidFill>
                  <a:srgbClr val="0F172A"/>
                </a:solidFill>
                <a:latin typeface="Plus Jakarta Sans SemiBold"/>
              </a:rPr>
              <a:t> </a:t>
            </a:r>
            <a:r>
              <a:rPr sz="1600" b="0" i="0" u="none" dirty="0" err="1">
                <a:solidFill>
                  <a:srgbClr val="0F172A"/>
                </a:solidFill>
                <a:latin typeface="Plus Jakarta Sans SemiBold"/>
              </a:rPr>
              <a:t>fondamentale</a:t>
            </a:r>
            <a:r>
              <a:rPr sz="1600" b="0" i="0" u="none" dirty="0">
                <a:solidFill>
                  <a:srgbClr val="0F172A"/>
                </a:solidFill>
                <a:latin typeface="Plus Jakarta Sans SemiBold"/>
              </a:rPr>
              <a:t> </a:t>
            </a:r>
            <a:r>
              <a:rPr sz="1600" b="0" i="0" u="none" dirty="0" err="1">
                <a:solidFill>
                  <a:srgbClr val="0F172A"/>
                </a:solidFill>
                <a:latin typeface="Plus Jakarta Sans SemiBold"/>
              </a:rPr>
              <a:t>comprendere</a:t>
            </a:r>
            <a:r>
              <a:rPr sz="1600" b="0" i="0" u="none" dirty="0">
                <a:solidFill>
                  <a:srgbClr val="0F172A"/>
                </a:solidFill>
                <a:latin typeface="Plus Jakarta Sans SemiBold"/>
              </a:rPr>
              <a:t> il </a:t>
            </a:r>
            <a:r>
              <a:rPr sz="1600" b="0" i="0" u="none" dirty="0" err="1">
                <a:solidFill>
                  <a:srgbClr val="0F172A"/>
                </a:solidFill>
                <a:latin typeface="Plus Jakarta Sans SemiBold"/>
              </a:rPr>
              <a:t>significato</a:t>
            </a:r>
            <a:r>
              <a:rPr sz="1600" b="0" i="0" u="none" dirty="0">
                <a:solidFill>
                  <a:srgbClr val="0F172A"/>
                </a:solidFill>
                <a:latin typeface="Plus Jakarta Sans SemiBold"/>
              </a:rPr>
              <a:t> </a:t>
            </a:r>
            <a:r>
              <a:rPr sz="1600" b="0" i="0" u="none" dirty="0" err="1">
                <a:solidFill>
                  <a:srgbClr val="0F172A"/>
                </a:solidFill>
                <a:latin typeface="Plus Jakarta Sans SemiBold"/>
              </a:rPr>
              <a:t>profondo</a:t>
            </a:r>
            <a:r>
              <a:rPr sz="1600" b="0" i="0" u="none" dirty="0">
                <a:solidFill>
                  <a:srgbClr val="0F172A"/>
                </a:solidFill>
                <a:latin typeface="Plus Jakarta Sans SemiBold"/>
              </a:rPr>
              <a:t> e la </a:t>
            </a:r>
            <a:r>
              <a:rPr sz="1600" b="0" i="0" u="none" dirty="0" err="1">
                <a:solidFill>
                  <a:srgbClr val="0F172A"/>
                </a:solidFill>
                <a:latin typeface="Plus Jakarta Sans SemiBold"/>
              </a:rPr>
              <a:t>funzione</a:t>
            </a:r>
            <a:r>
              <a:rPr sz="1600" b="0" i="0" u="none" dirty="0">
                <a:solidFill>
                  <a:srgbClr val="0F172A"/>
                </a:solidFill>
                <a:latin typeface="Plus Jakarta Sans SemiBold"/>
              </a:rPr>
              <a:t> </a:t>
            </a:r>
            <a:r>
              <a:rPr sz="1600" b="0" i="0" u="none" dirty="0" err="1">
                <a:solidFill>
                  <a:srgbClr val="0F172A"/>
                </a:solidFill>
                <a:latin typeface="Plus Jakarta Sans SemiBold"/>
              </a:rPr>
              <a:t>soggettiva</a:t>
            </a:r>
            <a:r>
              <a:rPr sz="1600" b="0" i="0" u="none" dirty="0">
                <a:solidFill>
                  <a:srgbClr val="0F172A"/>
                </a:solidFill>
                <a:latin typeface="Plus Jakarta Sans SemiBold"/>
              </a:rPr>
              <a:t> </a:t>
            </a:r>
            <a:r>
              <a:rPr sz="1600" b="0" i="0" u="none" dirty="0" err="1">
                <a:solidFill>
                  <a:srgbClr val="0F172A"/>
                </a:solidFill>
                <a:latin typeface="Plus Jakarta Sans SemiBold"/>
              </a:rPr>
              <a:t>che</a:t>
            </a:r>
            <a:r>
              <a:rPr sz="1600" b="0" i="0" u="none" dirty="0">
                <a:solidFill>
                  <a:srgbClr val="0F172A"/>
                </a:solidFill>
                <a:latin typeface="Plus Jakarta Sans SemiBold"/>
              </a:rPr>
              <a:t> il </a:t>
            </a:r>
            <a:r>
              <a:rPr sz="1600" b="0" i="0" u="none" dirty="0" err="1">
                <a:solidFill>
                  <a:srgbClr val="0F172A"/>
                </a:solidFill>
                <a:latin typeface="Plus Jakarta Sans SemiBold"/>
              </a:rPr>
              <a:t>sintomo</a:t>
            </a:r>
            <a:r>
              <a:rPr sz="1600" b="0" i="0" u="none" dirty="0">
                <a:solidFill>
                  <a:srgbClr val="0F172A"/>
                </a:solidFill>
                <a:latin typeface="Plus Jakarta Sans SemiBold"/>
              </a:rPr>
              <a:t> </a:t>
            </a:r>
            <a:r>
              <a:rPr sz="1600" b="0" i="0" u="none" dirty="0" err="1">
                <a:solidFill>
                  <a:srgbClr val="0F172A"/>
                </a:solidFill>
                <a:latin typeface="Plus Jakarta Sans SemiBold"/>
              </a:rPr>
              <a:t>riveste</a:t>
            </a:r>
            <a:r>
              <a:rPr sz="1600" b="0" i="0" u="none" dirty="0">
                <a:solidFill>
                  <a:srgbClr val="0F172A"/>
                </a:solidFill>
                <a:latin typeface="Plus Jakarta Sans SemiBold"/>
              </a:rPr>
              <a:t> </a:t>
            </a:r>
            <a:r>
              <a:rPr sz="1600" b="0" i="0" u="none" dirty="0" err="1">
                <a:solidFill>
                  <a:srgbClr val="0F172A"/>
                </a:solidFill>
                <a:latin typeface="Plus Jakarta Sans SemiBold"/>
              </a:rPr>
              <a:t>nella</a:t>
            </a:r>
            <a:r>
              <a:rPr sz="1600" b="0" i="0" u="none" dirty="0">
                <a:solidFill>
                  <a:srgbClr val="0F172A"/>
                </a:solidFill>
                <a:latin typeface="Plus Jakarta Sans SemiBold"/>
              </a:rPr>
              <a:t> </a:t>
            </a:r>
            <a:r>
              <a:rPr sz="1600" b="0" i="0" u="none" dirty="0" err="1">
                <a:solidFill>
                  <a:srgbClr val="0F172A"/>
                </a:solidFill>
                <a:latin typeface="Plus Jakarta Sans SemiBold"/>
              </a:rPr>
              <a:t>storia</a:t>
            </a:r>
            <a:r>
              <a:rPr sz="1600" b="0" i="0" u="none" dirty="0">
                <a:solidFill>
                  <a:srgbClr val="0F172A"/>
                </a:solidFill>
                <a:latin typeface="Plus Jakarta Sans SemiBold"/>
              </a:rPr>
              <a:t> del </a:t>
            </a:r>
            <a:r>
              <a:rPr sz="1600" b="0" i="0" u="none" dirty="0" err="1">
                <a:solidFill>
                  <a:srgbClr val="0F172A"/>
                </a:solidFill>
                <a:latin typeface="Plus Jakarta Sans SemiBold"/>
              </a:rPr>
              <a:t>paziente</a:t>
            </a:r>
            <a:r>
              <a:rPr sz="1600" b="0" i="0" u="none" dirty="0">
                <a:solidFill>
                  <a:srgbClr val="0F172A"/>
                </a:solidFill>
                <a:latin typeface="Plus Jakarta Sans SemiBold"/>
              </a:rPr>
              <a:t>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9625" y="4762648"/>
            <a:ext cx="4914900" cy="666750"/>
          </a:xfrm>
          <a:prstGeom prst="rect">
            <a:avLst/>
          </a:prstGeom>
          <a:solidFill>
            <a:srgbClr val="FFF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81075" y="4895998"/>
            <a:ext cx="45720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1" u="none">
                <a:solidFill>
                  <a:srgbClr val="78350F"/>
                </a:solidFill>
                <a:latin typeface="Lora"/>
              </a:rPr>
              <a:t> "Lo svezzamento rappresenta la prima esperienza relazionale di separazione corporea e di negoziazione dei confini somatici."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9625" y="4762648"/>
            <a:ext cx="38100" cy="66675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84657" y="1325760"/>
            <a:ext cx="4826318" cy="502741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9625" y="1579959"/>
            <a:ext cx="190500" cy="1714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71500" y="806928"/>
            <a:ext cx="11601450" cy="3024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340"/>
              </a:lnSpc>
            </a:pPr>
            <a:r>
              <a:rPr sz="2400" b="1" i="0" u="none" dirty="0" err="1">
                <a:solidFill>
                  <a:srgbClr val="4338CA"/>
                </a:solidFill>
                <a:latin typeface="Plus Jakarta Sans ExtraBold"/>
              </a:rPr>
              <a:t>L'origine</a:t>
            </a:r>
            <a:r>
              <a:rPr sz="2400" b="1" i="0" u="none" dirty="0">
                <a:solidFill>
                  <a:srgbClr val="4338CA"/>
                </a:solidFill>
                <a:latin typeface="Plus Jakarta Sans ExtraBold"/>
              </a:rPr>
              <a:t> del deficit: lo </a:t>
            </a:r>
            <a:r>
              <a:rPr sz="2400" b="1" i="0" u="none" dirty="0" err="1">
                <a:solidFill>
                  <a:srgbClr val="4338CA"/>
                </a:solidFill>
                <a:latin typeface="Plus Jakarta Sans ExtraBold"/>
              </a:rPr>
              <a:t>svezzamento</a:t>
            </a:r>
            <a:r>
              <a:rPr sz="2400" b="1" i="0" u="none" dirty="0">
                <a:solidFill>
                  <a:srgbClr val="4338CA"/>
                </a:solidFill>
                <a:latin typeface="Plus Jakarta Sans ExtraBold"/>
              </a:rPr>
              <a:t> </a:t>
            </a:r>
            <a:r>
              <a:rPr sz="2400" b="1" i="0" u="none" dirty="0" err="1">
                <a:solidFill>
                  <a:srgbClr val="4338CA"/>
                </a:solidFill>
                <a:latin typeface="Plus Jakarta Sans ExtraBold"/>
              </a:rPr>
              <a:t>primario</a:t>
            </a:r>
            <a:endParaRPr sz="2400" b="1" i="0" u="none" dirty="0">
              <a:solidFill>
                <a:srgbClr val="4338CA"/>
              </a:solidFill>
              <a:latin typeface="Plus Jakarta Sans Extra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7" y="114658"/>
            <a:ext cx="12192000" cy="6858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625" y="5943600"/>
            <a:ext cx="3054250" cy="2476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8725" y="5943600"/>
            <a:ext cx="3054399" cy="2476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8450" y="5943600"/>
            <a:ext cx="3054250" cy="2476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428625"/>
            <a:ext cx="1485900" cy="2667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571500" y="500062"/>
            <a:ext cx="133350" cy="125506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4482853" y="4505001"/>
            <a:ext cx="38100" cy="466725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51FF4A4C-F3FD-6597-2719-5447E2F2A0D4}"/>
              </a:ext>
            </a:extLst>
          </p:cNvPr>
          <p:cNvGrpSpPr/>
          <p:nvPr/>
        </p:nvGrpSpPr>
        <p:grpSpPr>
          <a:xfrm>
            <a:off x="638174" y="1851442"/>
            <a:ext cx="10991701" cy="3955573"/>
            <a:chOff x="628649" y="1316235"/>
            <a:chExt cx="10991701" cy="3955573"/>
          </a:xfrm>
        </p:grpSpPr>
        <p:pic>
          <p:nvPicPr>
            <p:cNvPr id="3" name="Picture 2" descr="image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28649" y="1316235"/>
              <a:ext cx="3530500" cy="3955573"/>
            </a:xfrm>
            <a:prstGeom prst="rect">
              <a:avLst/>
            </a:prstGeom>
          </p:spPr>
        </p:pic>
        <p:pic>
          <p:nvPicPr>
            <p:cNvPr id="4" name="Picture 3" descr="image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330600" y="1316235"/>
              <a:ext cx="3530649" cy="3955573"/>
            </a:xfrm>
            <a:prstGeom prst="rect">
              <a:avLst/>
            </a:prstGeom>
          </p:spPr>
        </p:pic>
        <p:pic>
          <p:nvPicPr>
            <p:cNvPr id="5" name="Picture 4" descr="image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089850" y="1316236"/>
              <a:ext cx="3530500" cy="3955572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1076325" y="1550342"/>
              <a:ext cx="2926928" cy="2308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lnSpc>
                  <a:spcPts val="1754"/>
                </a:lnSpc>
              </a:pPr>
              <a:r>
                <a:rPr sz="1600" b="1" i="0" u="none" dirty="0" err="1">
                  <a:solidFill>
                    <a:srgbClr val="4338CA"/>
                  </a:solidFill>
                  <a:latin typeface="Plus Jakarta Sans"/>
                </a:rPr>
                <a:t>Sazietà</a:t>
              </a:r>
              <a:r>
                <a:rPr sz="1600" b="1" i="0" u="none" dirty="0">
                  <a:solidFill>
                    <a:srgbClr val="4338CA"/>
                  </a:solidFill>
                  <a:latin typeface="Plus Jakarta Sans"/>
                </a:rPr>
                <a:t> come </a:t>
              </a:r>
              <a:r>
                <a:rPr sz="1600" b="1" i="0" u="none" dirty="0" err="1">
                  <a:solidFill>
                    <a:srgbClr val="4338CA"/>
                  </a:solidFill>
                  <a:latin typeface="Plus Jakarta Sans"/>
                </a:rPr>
                <a:t>apprendimento</a:t>
              </a:r>
              <a:endParaRPr sz="1350" b="1" i="0" u="none" dirty="0">
                <a:solidFill>
                  <a:srgbClr val="4338CA"/>
                </a:solidFill>
                <a:latin typeface="Plus Jakarta San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09625" y="1872406"/>
              <a:ext cx="3054250" cy="33111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ct val="150000"/>
                </a:lnSpc>
              </a:pPr>
              <a:endParaRPr sz="1600" b="0" i="0" u="none" dirty="0">
                <a:solidFill>
                  <a:srgbClr val="334155"/>
                </a:solidFill>
                <a:latin typeface="Plus Jakarta Sans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835425" y="1550342"/>
              <a:ext cx="2927084" cy="2308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lnSpc>
                  <a:spcPts val="1754"/>
                </a:lnSpc>
              </a:pPr>
              <a:r>
                <a:rPr sz="1600" b="1" i="0" u="none" dirty="0" err="1">
                  <a:solidFill>
                    <a:srgbClr val="4338CA"/>
                  </a:solidFill>
                  <a:latin typeface="Plus Jakarta Sans"/>
                </a:rPr>
                <a:t>Interruzione</a:t>
              </a:r>
              <a:r>
                <a:rPr sz="1600" b="1" i="0" u="none" dirty="0">
                  <a:solidFill>
                    <a:srgbClr val="4338CA"/>
                  </a:solidFill>
                  <a:latin typeface="Plus Jakarta Sans"/>
                </a:rPr>
                <a:t> </a:t>
              </a:r>
              <a:r>
                <a:rPr sz="1600" b="1" i="0" u="none" dirty="0" err="1">
                  <a:solidFill>
                    <a:srgbClr val="4338CA"/>
                  </a:solidFill>
                  <a:latin typeface="Plus Jakarta Sans"/>
                </a:rPr>
                <a:t>della</a:t>
              </a:r>
              <a:r>
                <a:rPr sz="1600" b="1" i="0" u="none" dirty="0">
                  <a:solidFill>
                    <a:srgbClr val="4338CA"/>
                  </a:solidFill>
                  <a:latin typeface="Plus Jakarta Sans"/>
                </a:rPr>
                <a:t> </a:t>
              </a:r>
              <a:r>
                <a:rPr sz="1600" b="1" i="0" u="none" dirty="0" err="1">
                  <a:solidFill>
                    <a:srgbClr val="4338CA"/>
                  </a:solidFill>
                  <a:latin typeface="Plus Jakarta Sans"/>
                </a:rPr>
                <a:t>regolazione</a:t>
              </a:r>
              <a:endParaRPr sz="1600" b="1" i="0" u="none" dirty="0">
                <a:solidFill>
                  <a:srgbClr val="4338CA"/>
                </a:solidFill>
                <a:latin typeface="Plus Jakarta Sans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552803" y="2015133"/>
              <a:ext cx="3054399" cy="217777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it-IT" sz="1600" dirty="0">
                  <a:solidFill>
                    <a:srgbClr val="334155"/>
                  </a:solidFill>
                  <a:latin typeface="Plus Jakarta Sans"/>
                </a:rPr>
                <a:t>Modalità di gestione del cibo,</a:t>
              </a:r>
              <a:r>
                <a:rPr lang="it-IT" sz="1600" b="0" i="0" u="none" dirty="0">
                  <a:solidFill>
                    <a:srgbClr val="334155"/>
                  </a:solidFill>
                  <a:latin typeface="Plus Jakarta Sans"/>
                </a:rPr>
                <a:t> da parte dei caregiver, eterodirette, ansiogene o coercitive invalidano la risposta biologica endogena. I segnali somatici vengono sovrascritti da regole esterne.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524228" y="4505001"/>
              <a:ext cx="3054399" cy="466725"/>
            </a:xfrm>
            <a:prstGeom prst="rect">
              <a:avLst/>
            </a:prstGeom>
            <a:solidFill>
              <a:srgbClr val="FFFBE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695677" y="4638350"/>
              <a:ext cx="2711499" cy="20002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575"/>
                </a:lnSpc>
              </a:pPr>
              <a:r>
                <a:rPr sz="1050" b="0" i="1" u="none" dirty="0">
                  <a:solidFill>
                    <a:srgbClr val="78350F"/>
                  </a:solidFill>
                  <a:latin typeface="Lora"/>
                </a:rPr>
                <a:t> «Devi </a:t>
              </a:r>
              <a:r>
                <a:rPr sz="1050" b="0" i="1" u="none" dirty="0" err="1">
                  <a:solidFill>
                    <a:srgbClr val="78350F"/>
                  </a:solidFill>
                  <a:latin typeface="Lora"/>
                </a:rPr>
                <a:t>finire</a:t>
              </a:r>
              <a:r>
                <a:rPr sz="1050" b="0" i="1" u="none" dirty="0">
                  <a:solidFill>
                    <a:srgbClr val="78350F"/>
                  </a:solidFill>
                  <a:latin typeface="Lora"/>
                </a:rPr>
                <a:t> </a:t>
              </a:r>
              <a:r>
                <a:rPr sz="1050" b="0" i="1" u="none" dirty="0" err="1">
                  <a:solidFill>
                    <a:srgbClr val="78350F"/>
                  </a:solidFill>
                  <a:latin typeface="Lora"/>
                </a:rPr>
                <a:t>tutto</a:t>
              </a:r>
              <a:r>
                <a:rPr sz="1050" b="0" i="1" u="none" dirty="0">
                  <a:solidFill>
                    <a:srgbClr val="78350F"/>
                  </a:solidFill>
                  <a:latin typeface="Lora"/>
                </a:rPr>
                <a:t> </a:t>
              </a:r>
              <a:r>
                <a:rPr sz="1050" b="0" i="1" u="none" dirty="0" err="1">
                  <a:solidFill>
                    <a:srgbClr val="78350F"/>
                  </a:solidFill>
                  <a:latin typeface="Lora"/>
                </a:rPr>
                <a:t>quello</a:t>
              </a:r>
              <a:r>
                <a:rPr sz="1050" b="0" i="1" u="none" dirty="0">
                  <a:solidFill>
                    <a:srgbClr val="78350F"/>
                  </a:solidFill>
                  <a:latin typeface="Lora"/>
                </a:rPr>
                <a:t> </a:t>
              </a:r>
              <a:r>
                <a:rPr sz="1050" b="0" i="1" u="none" dirty="0" err="1">
                  <a:solidFill>
                    <a:srgbClr val="78350F"/>
                  </a:solidFill>
                  <a:latin typeface="Lora"/>
                </a:rPr>
                <a:t>che</a:t>
              </a:r>
              <a:r>
                <a:rPr sz="1050" b="0" i="1" u="none" dirty="0">
                  <a:solidFill>
                    <a:srgbClr val="78350F"/>
                  </a:solidFill>
                  <a:latin typeface="Lora"/>
                </a:rPr>
                <a:t> </a:t>
              </a:r>
              <a:r>
                <a:rPr sz="1050" b="0" i="1" u="none" dirty="0" err="1">
                  <a:solidFill>
                    <a:srgbClr val="78350F"/>
                  </a:solidFill>
                  <a:latin typeface="Lora"/>
                </a:rPr>
                <a:t>hai</a:t>
              </a:r>
              <a:r>
                <a:rPr sz="1050" b="0" i="1" u="none" dirty="0">
                  <a:solidFill>
                    <a:srgbClr val="78350F"/>
                  </a:solidFill>
                  <a:latin typeface="Lora"/>
                </a:rPr>
                <a:t> </a:t>
              </a:r>
              <a:r>
                <a:rPr sz="1050" b="0" i="1" u="none" dirty="0" err="1">
                  <a:solidFill>
                    <a:srgbClr val="78350F"/>
                  </a:solidFill>
                  <a:latin typeface="Lora"/>
                </a:rPr>
                <a:t>nel</a:t>
              </a:r>
              <a:r>
                <a:rPr sz="1050" b="0" i="1" u="none" dirty="0">
                  <a:solidFill>
                    <a:srgbClr val="78350F"/>
                  </a:solidFill>
                  <a:latin typeface="Lora"/>
                </a:rPr>
                <a:t> </a:t>
              </a:r>
              <a:r>
                <a:rPr sz="1050" b="0" i="1" u="none" dirty="0" err="1">
                  <a:solidFill>
                    <a:srgbClr val="78350F"/>
                  </a:solidFill>
                  <a:latin typeface="Lora"/>
                </a:rPr>
                <a:t>piatto</a:t>
              </a:r>
              <a:r>
                <a:rPr sz="1050" b="0" i="1" u="none" dirty="0">
                  <a:solidFill>
                    <a:srgbClr val="78350F"/>
                  </a:solidFill>
                  <a:latin typeface="Lora"/>
                </a:rPr>
                <a:t>!» 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642300" y="1550342"/>
              <a:ext cx="2876922" cy="2308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lnSpc>
                  <a:spcPts val="1754"/>
                </a:lnSpc>
              </a:pPr>
              <a:r>
                <a:rPr sz="1600" b="1" i="0" u="none" dirty="0" err="1">
                  <a:solidFill>
                    <a:srgbClr val="4338CA"/>
                  </a:solidFill>
                  <a:latin typeface="Plus Jakarta Sans"/>
                </a:rPr>
                <a:t>Cecità</a:t>
              </a:r>
              <a:r>
                <a:rPr sz="1600" b="1" i="0" u="none" dirty="0">
                  <a:solidFill>
                    <a:srgbClr val="4338CA"/>
                  </a:solidFill>
                  <a:latin typeface="Plus Jakarta Sans"/>
                </a:rPr>
                <a:t> </a:t>
              </a:r>
              <a:r>
                <a:rPr sz="1600" b="1" i="0" u="none" dirty="0" err="1">
                  <a:solidFill>
                    <a:srgbClr val="4338CA"/>
                  </a:solidFill>
                  <a:latin typeface="Plus Jakarta Sans"/>
                </a:rPr>
                <a:t>interocettiva</a:t>
              </a:r>
              <a:r>
                <a:rPr sz="1600" b="1" i="0" u="none" dirty="0">
                  <a:solidFill>
                    <a:srgbClr val="4338CA"/>
                  </a:solidFill>
                  <a:latin typeface="Plus Jakarta Sans"/>
                </a:rPr>
                <a:t> </a:t>
              </a:r>
              <a:r>
                <a:rPr sz="1600" b="1" i="0" u="none" dirty="0" err="1">
                  <a:solidFill>
                    <a:srgbClr val="4338CA"/>
                  </a:solidFill>
                  <a:latin typeface="Plus Jakarta Sans"/>
                </a:rPr>
                <a:t>nell'adulto</a:t>
              </a:r>
              <a:endParaRPr sz="1350" b="1" i="0" u="none" dirty="0">
                <a:solidFill>
                  <a:srgbClr val="4338CA"/>
                </a:solidFill>
                <a:latin typeface="Plus Jakarta Sans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327975" y="2044897"/>
              <a:ext cx="3054250" cy="217777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Insorgenza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del </a:t>
              </a:r>
              <a:r>
                <a:rPr sz="1600" b="0" i="1" u="none" dirty="0">
                  <a:solidFill>
                    <a:srgbClr val="334155"/>
                  </a:solidFill>
                  <a:latin typeface="Plus Jakarta Sans"/>
                </a:rPr>
                <a:t>Satiety Responsiveness Deficit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: il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soggetto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cresce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regolandosi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su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indici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ambientali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o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emotivi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,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sviluppando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una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vera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cecità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interocettiva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verso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confini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viscerali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.</a:t>
              </a:r>
            </a:p>
          </p:txBody>
        </p:sp>
        <p:pic>
          <p:nvPicPr>
            <p:cNvPr id="20" name="Picture 19" descr="image.png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09625" y="1579959"/>
              <a:ext cx="171450" cy="171450"/>
            </a:xfrm>
            <a:prstGeom prst="rect">
              <a:avLst/>
            </a:prstGeom>
          </p:spPr>
        </p:pic>
        <p:pic>
          <p:nvPicPr>
            <p:cNvPr id="21" name="Picture 20" descr="image.png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568725" y="1579959"/>
              <a:ext cx="171450" cy="171450"/>
            </a:xfrm>
            <a:prstGeom prst="rect">
              <a:avLst/>
            </a:prstGeom>
          </p:spPr>
        </p:pic>
        <p:pic>
          <p:nvPicPr>
            <p:cNvPr id="22" name="Picture 21" descr="image.png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327975" y="1579959"/>
              <a:ext cx="219075" cy="171450"/>
            </a:xfrm>
            <a:prstGeom prst="rect">
              <a:avLst/>
            </a:prstGeom>
          </p:spPr>
        </p:pic>
      </p:grpSp>
      <p:sp>
        <p:nvSpPr>
          <p:cNvPr id="23" name="TextBox 22"/>
          <p:cNvSpPr txBox="1"/>
          <p:nvPr/>
        </p:nvSpPr>
        <p:spPr>
          <a:xfrm>
            <a:off x="590550" y="1103412"/>
            <a:ext cx="11601450" cy="3024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340"/>
              </a:lnSpc>
            </a:pPr>
            <a:r>
              <a:rPr sz="2400" b="1" i="0" u="none" dirty="0">
                <a:solidFill>
                  <a:srgbClr val="4338CA"/>
                </a:solidFill>
                <a:latin typeface="Plus Jakarta Sans ExtraBold"/>
              </a:rPr>
              <a:t>Dallo </a:t>
            </a:r>
            <a:r>
              <a:rPr sz="2400" b="1" i="0" u="none" dirty="0" err="1">
                <a:solidFill>
                  <a:srgbClr val="4338CA"/>
                </a:solidFill>
                <a:latin typeface="Plus Jakarta Sans ExtraBold"/>
              </a:rPr>
              <a:t>svezzamento</a:t>
            </a:r>
            <a:r>
              <a:rPr sz="2400" b="1" i="0" u="none" dirty="0">
                <a:solidFill>
                  <a:srgbClr val="4338CA"/>
                </a:solidFill>
                <a:latin typeface="Plus Jakarta Sans ExtraBold"/>
              </a:rPr>
              <a:t> al deficit </a:t>
            </a:r>
            <a:r>
              <a:rPr sz="2400" b="1" i="0" u="none" dirty="0" err="1">
                <a:solidFill>
                  <a:srgbClr val="4338CA"/>
                </a:solidFill>
                <a:latin typeface="Plus Jakarta Sans ExtraBold"/>
              </a:rPr>
              <a:t>nell'adulto</a:t>
            </a:r>
            <a:endParaRPr sz="2400" b="1" i="0" u="none" dirty="0">
              <a:solidFill>
                <a:srgbClr val="4338CA"/>
              </a:solidFill>
              <a:latin typeface="Plus Jakarta Sans ExtraBold"/>
            </a:endParaRP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8C1B1F92-889C-3FF1-C3E7-49F42B8AA0E9}"/>
              </a:ext>
            </a:extLst>
          </p:cNvPr>
          <p:cNvSpPr txBox="1"/>
          <p:nvPr/>
        </p:nvSpPr>
        <p:spPr>
          <a:xfrm>
            <a:off x="787300" y="2488331"/>
            <a:ext cx="3086100" cy="3008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1600" dirty="0">
                <a:latin typeface="Plus Jakarta Sans"/>
              </a:rPr>
              <a:t>La capacità di autoregolare l'ingestione e di percepire i propri confini viscerali rappresenta una competenza evolutiva fondamentale, che si sviluppa e si consolida attraverso la continuità e il rispecchiamento costante dell'ambiente relazionale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" y="-66423"/>
            <a:ext cx="12192000" cy="6858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1855" y="1981634"/>
            <a:ext cx="3530649" cy="364048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625" y="5943600"/>
            <a:ext cx="3054250" cy="2476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8725" y="5943600"/>
            <a:ext cx="3054399" cy="2476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7975" y="5943600"/>
            <a:ext cx="3054250" cy="2476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428625"/>
            <a:ext cx="2838598" cy="2667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571500" y="498382"/>
            <a:ext cx="133350" cy="125506"/>
          </a:xfrm>
          <a:prstGeom prst="rect">
            <a:avLst/>
          </a:prstGeom>
        </p:spPr>
      </p:pic>
      <p:grpSp>
        <p:nvGrpSpPr>
          <p:cNvPr id="22" name="Gruppo 21">
            <a:extLst>
              <a:ext uri="{FF2B5EF4-FFF2-40B4-BE49-F238E27FC236}">
                <a16:creationId xmlns:a16="http://schemas.microsoft.com/office/drawing/2014/main" id="{D6130AE1-1D36-9D92-C0FD-C984AA549D3B}"/>
              </a:ext>
            </a:extLst>
          </p:cNvPr>
          <p:cNvGrpSpPr/>
          <p:nvPr/>
        </p:nvGrpSpPr>
        <p:grpSpPr>
          <a:xfrm>
            <a:off x="581025" y="1969614"/>
            <a:ext cx="11048850" cy="3640485"/>
            <a:chOff x="571500" y="1293465"/>
            <a:chExt cx="11048850" cy="3640485"/>
          </a:xfrm>
        </p:grpSpPr>
        <p:pic>
          <p:nvPicPr>
            <p:cNvPr id="3" name="Picture 2" descr="image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71500" y="1293465"/>
              <a:ext cx="3530500" cy="3640485"/>
            </a:xfrm>
            <a:prstGeom prst="rect">
              <a:avLst/>
            </a:prstGeom>
          </p:spPr>
        </p:pic>
        <p:pic>
          <p:nvPicPr>
            <p:cNvPr id="5" name="Picture 4" descr="image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089850" y="1293465"/>
              <a:ext cx="3530500" cy="3640485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1057275" y="1556147"/>
              <a:ext cx="2946930" cy="2308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lnSpc>
                  <a:spcPts val="1754"/>
                </a:lnSpc>
              </a:pPr>
              <a:r>
                <a:rPr sz="1350" b="1" i="0" u="none" dirty="0">
                  <a:solidFill>
                    <a:srgbClr val="D97706"/>
                  </a:solidFill>
                  <a:latin typeface="Plus Jakarta Sans"/>
                </a:rPr>
                <a:t>1. </a:t>
              </a:r>
              <a:r>
                <a:rPr sz="1600" b="1" i="0" u="none" dirty="0" err="1">
                  <a:solidFill>
                    <a:srgbClr val="D97706"/>
                  </a:solidFill>
                  <a:latin typeface="Plus Jakarta Sans"/>
                </a:rPr>
                <a:t>Riprogrammazione</a:t>
              </a:r>
              <a:r>
                <a:rPr sz="1600" b="1" i="0" u="none" dirty="0">
                  <a:solidFill>
                    <a:srgbClr val="D97706"/>
                  </a:solidFill>
                  <a:latin typeface="Plus Jakarta Sans"/>
                </a:rPr>
                <a:t> </a:t>
              </a:r>
              <a:r>
                <a:rPr sz="1600" b="1" i="0" u="none" dirty="0" err="1">
                  <a:solidFill>
                    <a:srgbClr val="D97706"/>
                  </a:solidFill>
                  <a:latin typeface="Plus Jakarta Sans"/>
                </a:rPr>
                <a:t>Endocrina</a:t>
              </a:r>
              <a:endParaRPr sz="1350" b="1" i="0" u="none" dirty="0">
                <a:solidFill>
                  <a:srgbClr val="D97706"/>
                </a:solidFill>
                <a:latin typeface="Plus Jakarta San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09625" y="1878210"/>
              <a:ext cx="3054250" cy="217777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Chirurgia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bariatrica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e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incretine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(GLP-1 RA / Dual Agonists)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inducono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una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drastica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soppressione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della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Ghrelina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,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un'impennata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di GLP-1/PYY post-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prandiali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e un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potente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reset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ipotalamico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dei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segnali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di stop.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854475" y="1556147"/>
              <a:ext cx="2907082" cy="2308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lnSpc>
                  <a:spcPts val="1754"/>
                </a:lnSpc>
              </a:pPr>
              <a:r>
                <a:rPr sz="1350" b="1" i="0" u="none" dirty="0">
                  <a:solidFill>
                    <a:srgbClr val="D97706"/>
                  </a:solidFill>
                  <a:latin typeface="Plus Jakarta Sans"/>
                </a:rPr>
                <a:t>2. </a:t>
              </a:r>
              <a:r>
                <a:rPr sz="1600" b="1" i="0" u="none" dirty="0" err="1">
                  <a:solidFill>
                    <a:srgbClr val="D97706"/>
                  </a:solidFill>
                  <a:latin typeface="Plus Jakarta Sans"/>
                </a:rPr>
                <a:t>Silenziamento</a:t>
              </a:r>
              <a:r>
                <a:rPr sz="1600" b="1" i="0" u="none" dirty="0">
                  <a:solidFill>
                    <a:srgbClr val="D97706"/>
                  </a:solidFill>
                  <a:latin typeface="Plus Jakarta Sans"/>
                </a:rPr>
                <a:t> "Food Noise"</a:t>
              </a:r>
              <a:endParaRPr sz="1350" b="1" i="0" u="none" dirty="0">
                <a:solidFill>
                  <a:srgbClr val="D97706"/>
                </a:solidFill>
                <a:latin typeface="Plus Jakarta Sans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568725" y="1878210"/>
              <a:ext cx="3054399" cy="217777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Marcata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riduzione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della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reattività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dopaminergica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mesolimbica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allo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stimolo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edonico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e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visivo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del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cibo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.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Tuttavia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, il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silenziamento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biologico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non equivale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automaticamente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ad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appagamento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emotivo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.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594675" y="1556147"/>
              <a:ext cx="2926928" cy="2308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lnSpc>
                  <a:spcPts val="1754"/>
                </a:lnSpc>
              </a:pPr>
              <a:r>
                <a:rPr sz="1350" b="1" i="0" u="none" dirty="0">
                  <a:solidFill>
                    <a:srgbClr val="D97706"/>
                  </a:solidFill>
                  <a:latin typeface="Plus Jakarta Sans"/>
                </a:rPr>
                <a:t>3. </a:t>
              </a:r>
              <a:r>
                <a:rPr sz="1600" b="1" i="0" u="none" dirty="0">
                  <a:solidFill>
                    <a:srgbClr val="D97706"/>
                  </a:solidFill>
                  <a:latin typeface="Plus Jakarta Sans"/>
                </a:rPr>
                <a:t>Mismatch </a:t>
              </a:r>
              <a:r>
                <a:rPr sz="1600" b="1" i="0" u="none" dirty="0" err="1">
                  <a:solidFill>
                    <a:srgbClr val="D97706"/>
                  </a:solidFill>
                  <a:latin typeface="Plus Jakarta Sans"/>
                </a:rPr>
                <a:t>Somato-Psichico</a:t>
              </a:r>
              <a:endParaRPr sz="1350" b="1" i="0" u="none" dirty="0">
                <a:solidFill>
                  <a:srgbClr val="D97706"/>
                </a:solidFill>
                <a:latin typeface="Plus Jakarta Sans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327975" y="1878210"/>
              <a:ext cx="3054250" cy="217777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Senza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rieducazione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interocettiva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, il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limite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anatomico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viene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vissuto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come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punizione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: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insorgono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meccanismi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di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compenso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(grazing, sweet eating) ad alto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rischio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di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recidiva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a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lungo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sz="1600" b="0" i="0" u="none" dirty="0" err="1">
                  <a:solidFill>
                    <a:srgbClr val="334155"/>
                  </a:solidFill>
                  <a:latin typeface="Plus Jakarta Sans"/>
                </a:rPr>
                <a:t>termine</a:t>
              </a:r>
              <a:r>
                <a:rPr sz="1600" b="0" i="0" u="none" dirty="0">
                  <a:solidFill>
                    <a:srgbClr val="334155"/>
                  </a:solidFill>
                  <a:latin typeface="Plus Jakarta Sans"/>
                </a:rPr>
                <a:t>.</a:t>
              </a:r>
            </a:p>
          </p:txBody>
        </p:sp>
        <p:pic>
          <p:nvPicPr>
            <p:cNvPr id="17" name="Picture 16" descr="image.png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09625" y="1585763"/>
              <a:ext cx="152400" cy="171450"/>
            </a:xfrm>
            <a:prstGeom prst="rect">
              <a:avLst/>
            </a:prstGeom>
          </p:spPr>
        </p:pic>
        <p:pic>
          <p:nvPicPr>
            <p:cNvPr id="18" name="Picture 17" descr="image.png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568725" y="1585763"/>
              <a:ext cx="190500" cy="171450"/>
            </a:xfrm>
            <a:prstGeom prst="rect">
              <a:avLst/>
            </a:prstGeom>
          </p:spPr>
        </p:pic>
        <p:pic>
          <p:nvPicPr>
            <p:cNvPr id="19" name="Picture 18" descr="image.png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327975" y="1585763"/>
              <a:ext cx="171450" cy="171450"/>
            </a:xfrm>
            <a:prstGeom prst="rect">
              <a:avLst/>
            </a:prstGeom>
          </p:spPr>
        </p:pic>
      </p:grpSp>
      <p:sp>
        <p:nvSpPr>
          <p:cNvPr id="20" name="TextBox 19"/>
          <p:cNvSpPr txBox="1"/>
          <p:nvPr/>
        </p:nvSpPr>
        <p:spPr>
          <a:xfrm>
            <a:off x="561975" y="1186051"/>
            <a:ext cx="11601450" cy="29283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160"/>
              </a:lnSpc>
            </a:pPr>
            <a:r>
              <a:rPr sz="2400" b="1" i="0" u="none" dirty="0">
                <a:solidFill>
                  <a:srgbClr val="D97706"/>
                </a:solidFill>
                <a:latin typeface="Plus Jakarta Sans ExtraBold"/>
              </a:rPr>
              <a:t>Cosa </a:t>
            </a:r>
            <a:r>
              <a:rPr sz="2400" b="1" i="0" u="none" dirty="0" err="1">
                <a:solidFill>
                  <a:srgbClr val="D97706"/>
                </a:solidFill>
                <a:latin typeface="Plus Jakarta Sans ExtraBold"/>
              </a:rPr>
              <a:t>succede</a:t>
            </a:r>
            <a:r>
              <a:rPr sz="2400" b="1" i="0" u="none" dirty="0">
                <a:solidFill>
                  <a:srgbClr val="D97706"/>
                </a:solidFill>
                <a:latin typeface="Plus Jakarta Sans ExtraBold"/>
              </a:rPr>
              <a:t> dopo la </a:t>
            </a:r>
            <a:r>
              <a:rPr sz="2400" b="1" i="0" u="none" dirty="0" err="1">
                <a:solidFill>
                  <a:srgbClr val="D97706"/>
                </a:solidFill>
                <a:latin typeface="Plus Jakarta Sans ExtraBold"/>
              </a:rPr>
              <a:t>chirurgia</a:t>
            </a:r>
            <a:r>
              <a:rPr sz="2400" b="1" i="0" u="none" dirty="0">
                <a:solidFill>
                  <a:srgbClr val="D97706"/>
                </a:solidFill>
                <a:latin typeface="Plus Jakarta Sans ExtraBold"/>
              </a:rPr>
              <a:t> </a:t>
            </a:r>
            <a:r>
              <a:rPr sz="2400" b="1" i="0" u="none" dirty="0" err="1">
                <a:solidFill>
                  <a:srgbClr val="D97706"/>
                </a:solidFill>
                <a:latin typeface="Plus Jakarta Sans ExtraBold"/>
              </a:rPr>
              <a:t>bariatrico-metabolica</a:t>
            </a:r>
            <a:r>
              <a:rPr sz="2400" b="1" i="0" u="none" dirty="0">
                <a:solidFill>
                  <a:srgbClr val="D97706"/>
                </a:solidFill>
                <a:latin typeface="Plus Jakarta Sans ExtraBold"/>
              </a:rPr>
              <a:t> o </a:t>
            </a:r>
            <a:r>
              <a:rPr sz="2400" b="1" i="0" u="none" dirty="0" err="1">
                <a:solidFill>
                  <a:srgbClr val="D97706"/>
                </a:solidFill>
                <a:latin typeface="Plus Jakarta Sans ExtraBold"/>
              </a:rPr>
              <a:t>l'assunzione</a:t>
            </a:r>
            <a:r>
              <a:rPr sz="2400" b="1" i="0" u="none" dirty="0">
                <a:solidFill>
                  <a:srgbClr val="D97706"/>
                </a:solidFill>
                <a:latin typeface="Plus Jakarta Sans ExtraBold"/>
              </a:rPr>
              <a:t> di </a:t>
            </a:r>
            <a:r>
              <a:rPr sz="2400" b="1" i="0" u="none" dirty="0" err="1">
                <a:solidFill>
                  <a:srgbClr val="D97706"/>
                </a:solidFill>
                <a:latin typeface="Plus Jakarta Sans ExtraBold"/>
              </a:rPr>
              <a:t>farmaci</a:t>
            </a:r>
            <a:r>
              <a:rPr sz="2400" b="1" i="0" u="none" dirty="0">
                <a:solidFill>
                  <a:srgbClr val="D97706"/>
                </a:solidFill>
                <a:latin typeface="Plus Jakarta Sans ExtraBold"/>
              </a:rPr>
              <a:t> </a:t>
            </a:r>
            <a:r>
              <a:rPr sz="2400" b="1" i="0" u="none" dirty="0" err="1">
                <a:solidFill>
                  <a:srgbClr val="D97706"/>
                </a:solidFill>
                <a:latin typeface="Plus Jakarta Sans ExtraBold"/>
              </a:rPr>
              <a:t>antiobesità</a:t>
            </a:r>
            <a:endParaRPr sz="2400" b="1" i="0" u="none" dirty="0">
              <a:solidFill>
                <a:srgbClr val="D97706"/>
              </a:solidFill>
              <a:latin typeface="Plus Jakarta Sans Extra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684561"/>
            <a:ext cx="3555950" cy="3744813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7950" y="2684561"/>
            <a:ext cx="3555950" cy="3744813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2025" y="2684561"/>
            <a:ext cx="3556099" cy="3744813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5848350"/>
            <a:ext cx="3079700" cy="3048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6075" y="5848350"/>
            <a:ext cx="3079700" cy="3048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50150" y="5848350"/>
            <a:ext cx="3079849" cy="304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3875" y="1160859"/>
            <a:ext cx="11668125" cy="4103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sz="2700" b="1" i="0" u="none" dirty="0">
                <a:solidFill>
                  <a:schemeClr val="accent1"/>
                </a:solidFill>
                <a:latin typeface="Poppins"/>
              </a:rPr>
              <a:t>Il "secondo </a:t>
            </a:r>
            <a:r>
              <a:rPr sz="2700" b="1" i="0" u="none" dirty="0" err="1">
                <a:solidFill>
                  <a:schemeClr val="accent1"/>
                </a:solidFill>
                <a:latin typeface="Poppins"/>
              </a:rPr>
              <a:t>svezzamento</a:t>
            </a:r>
            <a:r>
              <a:rPr sz="2700" b="1" i="0" u="none" dirty="0">
                <a:solidFill>
                  <a:schemeClr val="accent1"/>
                </a:solidFill>
                <a:latin typeface="Poppins"/>
              </a:rPr>
              <a:t>": la </a:t>
            </a:r>
            <a:r>
              <a:rPr sz="2700" b="1" i="0" u="none" dirty="0" err="1">
                <a:solidFill>
                  <a:schemeClr val="accent1"/>
                </a:solidFill>
                <a:latin typeface="Poppins"/>
              </a:rPr>
              <a:t>ri-genitorializzazione</a:t>
            </a:r>
            <a:r>
              <a:rPr sz="2700" b="1" i="0" u="none" dirty="0">
                <a:solidFill>
                  <a:schemeClr val="accent1"/>
                </a:solidFill>
                <a:latin typeface="Poppins"/>
              </a:rPr>
              <a:t> </a:t>
            </a:r>
            <a:r>
              <a:rPr sz="2700" b="1" i="0" u="none" dirty="0" err="1">
                <a:solidFill>
                  <a:schemeClr val="accent1"/>
                </a:solidFill>
                <a:latin typeface="Poppins"/>
              </a:rPr>
              <a:t>interocettiva</a:t>
            </a:r>
            <a:endParaRPr sz="2700" b="1" i="0" u="none" dirty="0">
              <a:solidFill>
                <a:schemeClr val="accent1"/>
              </a:solidFill>
              <a:latin typeface="Poppin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3875" y="2097881"/>
            <a:ext cx="10515600" cy="2312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95"/>
              </a:lnSpc>
            </a:pPr>
            <a:r>
              <a:rPr sz="1425" b="0" i="0" u="none" dirty="0">
                <a:solidFill>
                  <a:srgbClr val="475569"/>
                </a:solidFill>
                <a:latin typeface="Lato"/>
              </a:rPr>
              <a:t>La </a:t>
            </a:r>
            <a:r>
              <a:rPr sz="1425" b="0" i="0" u="none" dirty="0" err="1">
                <a:solidFill>
                  <a:srgbClr val="475569"/>
                </a:solidFill>
                <a:latin typeface="Lato"/>
              </a:rPr>
              <a:t>fase</a:t>
            </a:r>
            <a:r>
              <a:rPr sz="1425" b="0" i="0" u="none" dirty="0">
                <a:solidFill>
                  <a:srgbClr val="475569"/>
                </a:solidFill>
                <a:latin typeface="Lato"/>
              </a:rPr>
              <a:t> post-</a:t>
            </a:r>
            <a:r>
              <a:rPr sz="1425" b="0" i="0" u="none" dirty="0" err="1">
                <a:solidFill>
                  <a:srgbClr val="475569"/>
                </a:solidFill>
                <a:latin typeface="Lato"/>
              </a:rPr>
              <a:t>operatoria</a:t>
            </a:r>
            <a:r>
              <a:rPr sz="1425" b="0" i="0" u="none" dirty="0">
                <a:solidFill>
                  <a:srgbClr val="475569"/>
                </a:solidFill>
                <a:latin typeface="Lato"/>
              </a:rPr>
              <a:t> o di </a:t>
            </a:r>
            <a:r>
              <a:rPr sz="1425" b="0" i="0" u="none" dirty="0" err="1">
                <a:solidFill>
                  <a:srgbClr val="475569"/>
                </a:solidFill>
                <a:latin typeface="Lato"/>
              </a:rPr>
              <a:t>avvio</a:t>
            </a:r>
            <a:r>
              <a:rPr sz="1425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425" b="0" i="0" u="none" dirty="0" err="1">
                <a:solidFill>
                  <a:srgbClr val="475569"/>
                </a:solidFill>
                <a:latin typeface="Lato"/>
              </a:rPr>
              <a:t>della</a:t>
            </a:r>
            <a:r>
              <a:rPr sz="1425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425" b="0" i="0" u="none" dirty="0" err="1">
                <a:solidFill>
                  <a:srgbClr val="475569"/>
                </a:solidFill>
                <a:latin typeface="Lato"/>
              </a:rPr>
              <a:t>terapia</a:t>
            </a:r>
            <a:r>
              <a:rPr sz="1425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425" b="0" i="0" u="none" dirty="0" err="1">
                <a:solidFill>
                  <a:srgbClr val="475569"/>
                </a:solidFill>
                <a:latin typeface="Lato"/>
              </a:rPr>
              <a:t>farmacologica</a:t>
            </a:r>
            <a:r>
              <a:rPr sz="1425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425" b="0" i="0" u="none" dirty="0" err="1">
                <a:solidFill>
                  <a:srgbClr val="475569"/>
                </a:solidFill>
                <a:latin typeface="Lato"/>
              </a:rPr>
              <a:t>rappresenta</a:t>
            </a:r>
            <a:r>
              <a:rPr sz="1425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425" b="0" i="0" u="none" dirty="0" err="1">
                <a:solidFill>
                  <a:srgbClr val="475569"/>
                </a:solidFill>
                <a:latin typeface="Lato"/>
              </a:rPr>
              <a:t>una</a:t>
            </a:r>
            <a:r>
              <a:rPr sz="1425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425" b="0" i="0" u="none" dirty="0" err="1">
                <a:solidFill>
                  <a:srgbClr val="475569"/>
                </a:solidFill>
                <a:latin typeface="Lato"/>
              </a:rPr>
              <a:t>finestra</a:t>
            </a:r>
            <a:r>
              <a:rPr sz="1425" b="0" i="0" u="none" dirty="0">
                <a:solidFill>
                  <a:srgbClr val="475569"/>
                </a:solidFill>
                <a:latin typeface="Lato"/>
              </a:rPr>
              <a:t> di </a:t>
            </a:r>
            <a:r>
              <a:rPr sz="1425" b="0" i="0" u="none" dirty="0" err="1">
                <a:solidFill>
                  <a:srgbClr val="475569"/>
                </a:solidFill>
                <a:latin typeface="Lato"/>
              </a:rPr>
              <a:t>plasticità</a:t>
            </a:r>
            <a:r>
              <a:rPr sz="1425" b="0" i="0" u="none" dirty="0">
                <a:solidFill>
                  <a:srgbClr val="475569"/>
                </a:solidFill>
                <a:latin typeface="Lato"/>
              </a:rPr>
              <a:t> per </a:t>
            </a:r>
            <a:r>
              <a:rPr sz="1425" b="0" i="0" u="none" dirty="0" err="1">
                <a:solidFill>
                  <a:srgbClr val="475569"/>
                </a:solidFill>
                <a:latin typeface="Lato"/>
              </a:rPr>
              <a:t>l'</a:t>
            </a:r>
            <a:r>
              <a:rPr sz="1425" b="0" i="1" u="none" dirty="0" err="1">
                <a:solidFill>
                  <a:srgbClr val="0284C7"/>
                </a:solidFill>
                <a:latin typeface="Lato SemiBold"/>
              </a:rPr>
              <a:t>Interoceptive</a:t>
            </a:r>
            <a:r>
              <a:rPr sz="1425" b="0" i="1" u="none" dirty="0">
                <a:solidFill>
                  <a:srgbClr val="0284C7"/>
                </a:solidFill>
                <a:latin typeface="Lato SemiBold"/>
              </a:rPr>
              <a:t> </a:t>
            </a:r>
            <a:r>
              <a:rPr lang="it-IT" sz="1425" b="0" i="1" u="none" dirty="0">
                <a:solidFill>
                  <a:srgbClr val="0284C7"/>
                </a:solidFill>
                <a:latin typeface="Lato SemiBold"/>
              </a:rPr>
              <a:t>r</a:t>
            </a:r>
            <a:r>
              <a:rPr sz="1425" b="0" i="1" u="none" dirty="0">
                <a:solidFill>
                  <a:srgbClr val="0284C7"/>
                </a:solidFill>
                <a:latin typeface="Lato SemiBold"/>
              </a:rPr>
              <a:t>e-parenting</a:t>
            </a:r>
            <a:r>
              <a:rPr sz="1425" b="0" i="0" u="none" dirty="0">
                <a:solidFill>
                  <a:srgbClr val="475569"/>
                </a:solidFill>
                <a:latin typeface="Lato"/>
              </a:rPr>
              <a:t>.</a:t>
            </a:r>
          </a:p>
        </p:txBody>
      </p: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77BCFF5F-EE93-3E5E-FF85-655C24D7E538}"/>
              </a:ext>
            </a:extLst>
          </p:cNvPr>
          <p:cNvGrpSpPr/>
          <p:nvPr/>
        </p:nvGrpSpPr>
        <p:grpSpPr>
          <a:xfrm>
            <a:off x="523875" y="428625"/>
            <a:ext cx="1907826" cy="304800"/>
            <a:chOff x="523875" y="428625"/>
            <a:chExt cx="1907826" cy="304800"/>
          </a:xfrm>
        </p:grpSpPr>
        <p:pic>
          <p:nvPicPr>
            <p:cNvPr id="2" name="Picture 1" descr="image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23875" y="428625"/>
              <a:ext cx="1907826" cy="304800"/>
            </a:xfrm>
            <a:prstGeom prst="rect">
              <a:avLst/>
            </a:prstGeom>
          </p:spPr>
        </p:pic>
        <p:pic>
          <p:nvPicPr>
            <p:cNvPr id="11" name="Picture 10" descr="image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70083" y="518160"/>
              <a:ext cx="136208" cy="125730"/>
            </a:xfrm>
            <a:prstGeom prst="rect">
              <a:avLst/>
            </a:prstGeom>
          </p:spPr>
        </p:pic>
      </p:grp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2000" y="2998886"/>
            <a:ext cx="381000" cy="381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257300" y="3046511"/>
            <a:ext cx="1750218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 dirty="0">
                <a:solidFill>
                  <a:srgbClr val="0F172A"/>
                </a:solidFill>
                <a:latin typeface="Poppins SemiBold"/>
              </a:rPr>
              <a:t>1. </a:t>
            </a:r>
            <a:r>
              <a:rPr sz="1500" b="0" i="0" u="none" dirty="0" err="1">
                <a:solidFill>
                  <a:srgbClr val="0F172A"/>
                </a:solidFill>
                <a:latin typeface="Poppins SemiBold"/>
              </a:rPr>
              <a:t>Segnali</a:t>
            </a:r>
            <a:r>
              <a:rPr sz="1500" b="0" i="0" u="none" dirty="0">
                <a:solidFill>
                  <a:srgbClr val="0F172A"/>
                </a:solidFill>
                <a:latin typeface="Poppins SemiBold"/>
              </a:rPr>
              <a:t> </a:t>
            </a:r>
            <a:r>
              <a:rPr lang="it-IT" sz="1500" dirty="0">
                <a:solidFill>
                  <a:srgbClr val="0F172A"/>
                </a:solidFill>
                <a:latin typeface="Poppins SemiBold"/>
              </a:rPr>
              <a:t>p</a:t>
            </a:r>
            <a:r>
              <a:rPr sz="1500" b="0" i="0" u="none" dirty="0" err="1">
                <a:solidFill>
                  <a:srgbClr val="0F172A"/>
                </a:solidFill>
                <a:latin typeface="Poppins SemiBold"/>
              </a:rPr>
              <a:t>reco</a:t>
            </a:r>
            <a:r>
              <a:rPr lang="it-IT" sz="1500" b="0" i="0" u="none" dirty="0">
                <a:solidFill>
                  <a:srgbClr val="0F172A"/>
                </a:solidFill>
                <a:latin typeface="Poppins SemiBold"/>
              </a:rPr>
              <a:t>c</a:t>
            </a:r>
            <a:r>
              <a:rPr sz="1500" b="0" i="0" u="none" dirty="0" err="1">
                <a:solidFill>
                  <a:srgbClr val="0F172A"/>
                </a:solidFill>
                <a:latin typeface="Poppins SemiBold"/>
              </a:rPr>
              <a:t>i</a:t>
            </a:r>
            <a:endParaRPr sz="1500" b="0" i="0" u="none" dirty="0">
              <a:solidFill>
                <a:srgbClr val="0F172A"/>
              </a:solidFill>
              <a:latin typeface="Poppins SemiBol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000" y="3551336"/>
            <a:ext cx="307970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Lato"/>
              </a:rPr>
              <a:t>Educare a distinguere la semplice tensione gastrica dai primissimi segnali somatici di appagamento organico.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56075" y="2998886"/>
            <a:ext cx="381000" cy="381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051375" y="3046511"/>
            <a:ext cx="2060257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 dirty="0">
                <a:solidFill>
                  <a:srgbClr val="0F172A"/>
                </a:solidFill>
                <a:latin typeface="Poppins SemiBold"/>
              </a:rPr>
              <a:t>2. Tempo di </a:t>
            </a:r>
            <a:r>
              <a:rPr lang="it-IT" sz="1500" dirty="0">
                <a:solidFill>
                  <a:srgbClr val="0F172A"/>
                </a:solidFill>
                <a:latin typeface="Poppins SemiBold"/>
              </a:rPr>
              <a:t>l</a:t>
            </a:r>
            <a:r>
              <a:rPr sz="1500" b="0" i="0" u="none" dirty="0" err="1">
                <a:solidFill>
                  <a:srgbClr val="0F172A"/>
                </a:solidFill>
                <a:latin typeface="Poppins SemiBold"/>
              </a:rPr>
              <a:t>atenza</a:t>
            </a:r>
            <a:endParaRPr sz="1500" b="0" i="0" u="none" dirty="0">
              <a:solidFill>
                <a:srgbClr val="0F172A"/>
              </a:solidFill>
              <a:latin typeface="Poppins SemiBold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56075" y="3551336"/>
            <a:ext cx="307970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Lato"/>
              </a:rPr>
              <a:t>Rispettare i tempi fisiologici di trasmissione del segnale vagale ed ormonale verso il sistema nervoso centrale.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50150" y="2998886"/>
            <a:ext cx="381000" cy="381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845450" y="3046511"/>
            <a:ext cx="2550318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 dirty="0">
                <a:solidFill>
                  <a:srgbClr val="0F172A"/>
                </a:solidFill>
                <a:latin typeface="Poppins SemiBold"/>
              </a:rPr>
              <a:t>3. </a:t>
            </a:r>
            <a:r>
              <a:rPr sz="1500" b="0" i="0" u="none" dirty="0" err="1">
                <a:solidFill>
                  <a:srgbClr val="0F172A"/>
                </a:solidFill>
                <a:latin typeface="Poppins SemiBold"/>
              </a:rPr>
              <a:t>Ridefinizione</a:t>
            </a:r>
            <a:r>
              <a:rPr sz="1500" b="0" i="0" u="none" dirty="0">
                <a:solidFill>
                  <a:srgbClr val="0F172A"/>
                </a:solidFill>
                <a:latin typeface="Poppins SemiBold"/>
              </a:rPr>
              <a:t> del </a:t>
            </a:r>
            <a:r>
              <a:rPr lang="it-IT" sz="1500" dirty="0">
                <a:solidFill>
                  <a:srgbClr val="0F172A"/>
                </a:solidFill>
                <a:latin typeface="Poppins SemiBold"/>
              </a:rPr>
              <a:t>l</a:t>
            </a:r>
            <a:r>
              <a:rPr sz="1500" b="0" i="0" u="none" dirty="0" err="1">
                <a:solidFill>
                  <a:srgbClr val="0F172A"/>
                </a:solidFill>
                <a:latin typeface="Poppins SemiBold"/>
              </a:rPr>
              <a:t>imite</a:t>
            </a:r>
            <a:endParaRPr sz="1500" b="0" i="0" u="none" dirty="0">
              <a:solidFill>
                <a:srgbClr val="0F172A"/>
              </a:solidFill>
              <a:latin typeface="Poppins SemiBol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50150" y="3551336"/>
            <a:ext cx="3079849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Lato"/>
              </a:rPr>
              <a:t>Ristrutturazione dello "stop": da esperienza punitiva/deprivativa a scelta autoregolata di protezione.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490936"/>
            <a:ext cx="3555950" cy="3938438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7950" y="2490936"/>
            <a:ext cx="3555950" cy="3938438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2025" y="2490936"/>
            <a:ext cx="3556099" cy="39384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3875" y="1138683"/>
            <a:ext cx="11668125" cy="3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 dirty="0">
                <a:solidFill>
                  <a:schemeClr val="accent1"/>
                </a:solidFill>
                <a:latin typeface="Poppins"/>
              </a:rPr>
              <a:t>L'</a:t>
            </a:r>
            <a:r>
              <a:rPr lang="it-IT" sz="2400" b="1" dirty="0">
                <a:solidFill>
                  <a:schemeClr val="accent1"/>
                </a:solidFill>
                <a:latin typeface="Poppins"/>
              </a:rPr>
              <a:t>i</a:t>
            </a:r>
            <a:r>
              <a:rPr sz="2400" b="1" i="0" u="none" dirty="0" err="1">
                <a:solidFill>
                  <a:schemeClr val="accent1"/>
                </a:solidFill>
                <a:latin typeface="Poppins"/>
              </a:rPr>
              <a:t>ntervento</a:t>
            </a:r>
            <a:r>
              <a:rPr sz="2400" b="1" i="0" u="none" dirty="0">
                <a:solidFill>
                  <a:schemeClr val="accent1"/>
                </a:solidFill>
                <a:latin typeface="Poppins"/>
              </a:rPr>
              <a:t> del </a:t>
            </a:r>
            <a:r>
              <a:rPr lang="it-IT" sz="2400" b="1" dirty="0">
                <a:solidFill>
                  <a:schemeClr val="accent1"/>
                </a:solidFill>
                <a:latin typeface="Poppins"/>
              </a:rPr>
              <a:t>c</a:t>
            </a:r>
            <a:r>
              <a:rPr sz="2400" b="1" i="0" u="none" dirty="0" err="1">
                <a:solidFill>
                  <a:schemeClr val="accent1"/>
                </a:solidFill>
                <a:latin typeface="Poppins"/>
              </a:rPr>
              <a:t>linico</a:t>
            </a:r>
            <a:r>
              <a:rPr sz="2400" b="1" i="0" u="none" dirty="0">
                <a:solidFill>
                  <a:schemeClr val="accent1"/>
                </a:solidFill>
                <a:latin typeface="Poppins"/>
              </a:rPr>
              <a:t> </a:t>
            </a:r>
            <a:r>
              <a:rPr sz="2400" b="1" i="0" u="none" dirty="0" err="1">
                <a:solidFill>
                  <a:schemeClr val="accent1"/>
                </a:solidFill>
                <a:latin typeface="Poppins"/>
              </a:rPr>
              <a:t>sulla</a:t>
            </a:r>
            <a:r>
              <a:rPr sz="2400" b="1" i="0" u="none" dirty="0">
                <a:solidFill>
                  <a:schemeClr val="accent1"/>
                </a:solidFill>
                <a:latin typeface="Poppins"/>
              </a:rPr>
              <a:t> </a:t>
            </a:r>
            <a:r>
              <a:rPr lang="it-IT" sz="2400" b="1" dirty="0">
                <a:solidFill>
                  <a:schemeClr val="accent1"/>
                </a:solidFill>
                <a:latin typeface="Poppins"/>
              </a:rPr>
              <a:t>s</a:t>
            </a:r>
            <a:r>
              <a:rPr sz="2400" b="1" i="0" u="none" dirty="0" err="1">
                <a:solidFill>
                  <a:schemeClr val="accent1"/>
                </a:solidFill>
                <a:latin typeface="Poppins"/>
              </a:rPr>
              <a:t>azietà</a:t>
            </a:r>
            <a:endParaRPr sz="2400" b="1" i="0" u="none" dirty="0">
              <a:solidFill>
                <a:schemeClr val="accent1"/>
              </a:solidFill>
              <a:latin typeface="Poppin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3875" y="1965275"/>
            <a:ext cx="6924675" cy="2399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Strategie operative integrate per la </a:t>
            </a:r>
            <a:r>
              <a:rPr sz="1350" b="0" i="1" u="none">
                <a:solidFill>
                  <a:srgbClr val="0284C7"/>
                </a:solidFill>
                <a:latin typeface="Lato SemiBold"/>
              </a:rPr>
              <a:t>ri-genitorializzazione interocettiva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all'interno dell'équipe.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2805261"/>
            <a:ext cx="381000" cy="381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57300" y="2852886"/>
            <a:ext cx="1450181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0F172A"/>
                </a:solidFill>
                <a:latin typeface="Poppins SemiBold"/>
              </a:rPr>
              <a:t>Creare Spazio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3357711"/>
            <a:ext cx="3079700" cy="971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Lato"/>
              </a:rPr>
              <a:t>Sostenere il paziente nel tollerare il silenzio e il vuoto sensoriale che emergono quando il "rumore del cibo" si interrompe grazie alla chirurgia o ai trattamenti farmacologici.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6075" y="2805261"/>
            <a:ext cx="381000" cy="381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051375" y="2852886"/>
            <a:ext cx="220027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0F172A"/>
                </a:solidFill>
                <a:latin typeface="Poppins SemiBold"/>
              </a:rPr>
              <a:t>Traduzione Somatica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56075" y="3357711"/>
            <a:ext cx="3079700" cy="12144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Lato"/>
              </a:rPr>
              <a:t>Lavorare insieme al paziente per dare un nome e un significato ai segnali viscerali, trasformando la percezione fisica grezza in una risorsa emotiva accessibile e rassicurante.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50150" y="2805261"/>
            <a:ext cx="381000" cy="381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845450" y="2852886"/>
            <a:ext cx="152019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 dirty="0">
                <a:solidFill>
                  <a:srgbClr val="0F172A"/>
                </a:solidFill>
                <a:latin typeface="Poppins SemiBold"/>
              </a:rPr>
              <a:t>Ponte d'</a:t>
            </a:r>
            <a:r>
              <a:rPr lang="it-IT" sz="1500" b="0" i="0" u="none" dirty="0" err="1">
                <a:solidFill>
                  <a:srgbClr val="0F172A"/>
                </a:solidFill>
                <a:latin typeface="Poppins SemiBold"/>
              </a:rPr>
              <a:t>é</a:t>
            </a:r>
            <a:r>
              <a:rPr sz="1500" b="0" i="0" u="none" dirty="0" err="1">
                <a:solidFill>
                  <a:srgbClr val="0F172A"/>
                </a:solidFill>
                <a:latin typeface="Poppins SemiBold"/>
              </a:rPr>
              <a:t>quipe</a:t>
            </a:r>
            <a:endParaRPr sz="1500" b="0" i="0" u="none" dirty="0">
              <a:solidFill>
                <a:srgbClr val="0F172A"/>
              </a:solidFill>
              <a:latin typeface="Poppins SemiBold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50150" y="3357711"/>
            <a:ext cx="3079849" cy="12144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Lato"/>
              </a:rPr>
              <a:t>Fare da raccordo tra i confini biologici stabiliti dal chirurgo o dal nutrizionista e la rielaborazione psicologica, affinché il limite non sia una restrizione ma uno spazio di cura.</a:t>
            </a: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810BC707-25D7-BCC8-5AE8-8C3C312E15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447947"/>
            <a:ext cx="1908213" cy="30482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316235"/>
            <a:ext cx="5391150" cy="5113139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875" y="1316235"/>
            <a:ext cx="5391150" cy="511313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43000" y="1589010"/>
            <a:ext cx="4760595" cy="27360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500" b="1" i="0" u="none" dirty="0">
                <a:solidFill>
                  <a:srgbClr val="059669"/>
                </a:solidFill>
                <a:latin typeface="Plus Jakarta Sans"/>
              </a:rPr>
              <a:t>1</a:t>
            </a:r>
            <a:r>
              <a:rPr sz="2000" b="1" i="0" u="none" dirty="0">
                <a:solidFill>
                  <a:srgbClr val="059669"/>
                </a:solidFill>
                <a:latin typeface="Plus Jakarta Sans"/>
              </a:rPr>
              <a:t>. </a:t>
            </a:r>
            <a:r>
              <a:rPr sz="2400" b="1" i="0" u="none" dirty="0">
                <a:solidFill>
                  <a:srgbClr val="059669"/>
                </a:solidFill>
                <a:latin typeface="Plus Jakarta Sans"/>
              </a:rPr>
              <a:t>La </a:t>
            </a:r>
            <a:r>
              <a:rPr lang="it-IT" sz="2400" b="1" dirty="0">
                <a:solidFill>
                  <a:srgbClr val="059669"/>
                </a:solidFill>
                <a:latin typeface="Plus Jakarta Sans"/>
              </a:rPr>
              <a:t>s</a:t>
            </a:r>
            <a:r>
              <a:rPr sz="2400" b="1" i="0" u="none" dirty="0" err="1">
                <a:solidFill>
                  <a:srgbClr val="059669"/>
                </a:solidFill>
                <a:latin typeface="Plus Jakarta Sans"/>
              </a:rPr>
              <a:t>azietà</a:t>
            </a:r>
            <a:r>
              <a:rPr sz="2400" b="1" i="0" u="none" dirty="0">
                <a:solidFill>
                  <a:srgbClr val="059669"/>
                </a:solidFill>
                <a:latin typeface="Plus Jakarta Sans"/>
              </a:rPr>
              <a:t> è un </a:t>
            </a:r>
            <a:r>
              <a:rPr lang="it-IT" sz="2400" b="1" dirty="0">
                <a:solidFill>
                  <a:srgbClr val="059669"/>
                </a:solidFill>
                <a:latin typeface="Plus Jakarta Sans"/>
              </a:rPr>
              <a:t>a</a:t>
            </a:r>
            <a:r>
              <a:rPr sz="2400" b="1" i="0" u="none" dirty="0" err="1">
                <a:solidFill>
                  <a:srgbClr val="059669"/>
                </a:solidFill>
                <a:latin typeface="Plus Jakarta Sans"/>
              </a:rPr>
              <a:t>pprendimento</a:t>
            </a:r>
            <a:endParaRPr sz="1500" b="1" i="0" u="none" dirty="0">
              <a:solidFill>
                <a:srgbClr val="059669"/>
              </a:solidFill>
              <a:latin typeface="Plus Jakarta San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9150" y="2836364"/>
            <a:ext cx="48196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400" b="0" i="0" u="none" dirty="0">
                <a:solidFill>
                  <a:srgbClr val="334155"/>
                </a:solidFill>
                <a:latin typeface="Plus Jakarta Sans"/>
              </a:rPr>
              <a:t>La </a:t>
            </a:r>
            <a:r>
              <a:rPr sz="1400" b="0" i="0" u="none" dirty="0" err="1">
                <a:solidFill>
                  <a:srgbClr val="334155"/>
                </a:solidFill>
                <a:latin typeface="Plus Jakarta Sans"/>
              </a:rPr>
              <a:t>sazietà</a:t>
            </a:r>
            <a:r>
              <a:rPr sz="14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Plus Jakarta Sans"/>
              </a:rPr>
              <a:t>costituisce</a:t>
            </a:r>
            <a:r>
              <a:rPr sz="1400" b="0" i="0" u="none" dirty="0">
                <a:solidFill>
                  <a:srgbClr val="334155"/>
                </a:solidFill>
                <a:latin typeface="Plus Jakarta Sans"/>
              </a:rPr>
              <a:t> un </a:t>
            </a:r>
            <a:r>
              <a:rPr sz="1400" b="0" i="0" u="none" dirty="0" err="1">
                <a:solidFill>
                  <a:srgbClr val="334155"/>
                </a:solidFill>
                <a:latin typeface="Plus Jakarta Sans"/>
              </a:rPr>
              <a:t>processo</a:t>
            </a:r>
            <a:r>
              <a:rPr sz="14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Plus Jakarta Sans"/>
              </a:rPr>
              <a:t>integrato</a:t>
            </a:r>
            <a:r>
              <a:rPr sz="1400" b="0" i="0" u="none" dirty="0">
                <a:solidFill>
                  <a:srgbClr val="334155"/>
                </a:solidFill>
                <a:latin typeface="Plus Jakarta Sans"/>
              </a:rPr>
              <a:t> e </a:t>
            </a:r>
            <a:r>
              <a:rPr sz="1400" b="0" i="0" u="none" dirty="0" err="1">
                <a:solidFill>
                  <a:srgbClr val="334155"/>
                </a:solidFill>
                <a:latin typeface="Plus Jakarta Sans"/>
              </a:rPr>
              <a:t>percettivo</a:t>
            </a:r>
            <a:r>
              <a:rPr sz="14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Plus Jakarta Sans"/>
              </a:rPr>
              <a:t>che</a:t>
            </a:r>
            <a:r>
              <a:rPr sz="1400" b="0" i="0" u="none" dirty="0">
                <a:solidFill>
                  <a:srgbClr val="334155"/>
                </a:solidFill>
                <a:latin typeface="Plus Jakarta Sans"/>
              </a:rPr>
              <a:t> evolve la semplice </a:t>
            </a:r>
            <a:r>
              <a:rPr sz="1400" b="0" i="0" u="none" dirty="0" err="1">
                <a:solidFill>
                  <a:srgbClr val="334155"/>
                </a:solidFill>
                <a:latin typeface="Plus Jakarta Sans"/>
              </a:rPr>
              <a:t>risposta</a:t>
            </a:r>
            <a:r>
              <a:rPr sz="14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Plus Jakarta Sans"/>
              </a:rPr>
              <a:t>meccanica</a:t>
            </a:r>
            <a:r>
              <a:rPr sz="1400" b="0" i="0" u="none" dirty="0">
                <a:solidFill>
                  <a:srgbClr val="334155"/>
                </a:solidFill>
                <a:latin typeface="Plus Jakarta Sans"/>
              </a:rPr>
              <a:t> o </a:t>
            </a:r>
            <a:r>
              <a:rPr sz="1400" b="0" i="0" u="none" dirty="0" err="1">
                <a:solidFill>
                  <a:srgbClr val="334155"/>
                </a:solidFill>
                <a:latin typeface="Plus Jakarta Sans"/>
              </a:rPr>
              <a:t>neurochimica</a:t>
            </a:r>
            <a:r>
              <a:rPr sz="1400" b="0" i="0" u="none" dirty="0">
                <a:solidFill>
                  <a:srgbClr val="334155"/>
                </a:solidFill>
                <a:latin typeface="Plus Jakarta Sans"/>
              </a:rPr>
              <a:t>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9150" y="4193086"/>
            <a:ext cx="4819650" cy="487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b="1" i="0" u="none" dirty="0">
                <a:solidFill>
                  <a:srgbClr val="065F46"/>
                </a:solidFill>
                <a:latin typeface="Plus Jakarta Sans"/>
              </a:rPr>
              <a:t>Il </a:t>
            </a:r>
            <a:r>
              <a:rPr b="1" i="0" u="none" dirty="0" err="1">
                <a:solidFill>
                  <a:srgbClr val="065F46"/>
                </a:solidFill>
                <a:latin typeface="Plus Jakarta Sans"/>
              </a:rPr>
              <a:t>paziente</a:t>
            </a:r>
            <a:r>
              <a:rPr b="1" i="0" u="none" dirty="0">
                <a:solidFill>
                  <a:srgbClr val="065F46"/>
                </a:solidFill>
                <a:latin typeface="Plus Jakarta Sans"/>
              </a:rPr>
              <a:t> </a:t>
            </a:r>
            <a:r>
              <a:rPr b="1" i="0" u="none" dirty="0" err="1">
                <a:solidFill>
                  <a:srgbClr val="065F46"/>
                </a:solidFill>
                <a:latin typeface="Plus Jakarta Sans"/>
              </a:rPr>
              <a:t>necessita</a:t>
            </a:r>
            <a:r>
              <a:rPr b="1" i="0" u="none" dirty="0">
                <a:solidFill>
                  <a:srgbClr val="065F46"/>
                </a:solidFill>
                <a:latin typeface="Plus Jakarta Sans"/>
              </a:rPr>
              <a:t> di </a:t>
            </a:r>
            <a:r>
              <a:rPr b="1" i="0" u="none" dirty="0" err="1">
                <a:solidFill>
                  <a:srgbClr val="065F46"/>
                </a:solidFill>
                <a:latin typeface="Plus Jakarta Sans"/>
              </a:rPr>
              <a:t>mappe</a:t>
            </a:r>
            <a:r>
              <a:rPr b="1" i="0" u="none" dirty="0">
                <a:solidFill>
                  <a:srgbClr val="065F46"/>
                </a:solidFill>
                <a:latin typeface="Plus Jakarta Sans"/>
              </a:rPr>
              <a:t> </a:t>
            </a:r>
            <a:r>
              <a:rPr b="1" i="0" u="none" dirty="0" err="1">
                <a:solidFill>
                  <a:srgbClr val="065F46"/>
                </a:solidFill>
                <a:latin typeface="Plus Jakarta Sans"/>
              </a:rPr>
              <a:t>interocettive</a:t>
            </a:r>
            <a:r>
              <a:rPr b="1" i="0" u="none" dirty="0">
                <a:solidFill>
                  <a:srgbClr val="065F46"/>
                </a:solidFill>
                <a:latin typeface="Plus Jakarta Sans"/>
              </a:rPr>
              <a:t> per </a:t>
            </a:r>
            <a:r>
              <a:rPr b="1" i="0" u="none" dirty="0" err="1">
                <a:solidFill>
                  <a:srgbClr val="065F46"/>
                </a:solidFill>
                <a:latin typeface="Plus Jakarta Sans"/>
              </a:rPr>
              <a:t>sentirla</a:t>
            </a:r>
            <a:r>
              <a:rPr b="1" i="0" u="none" dirty="0">
                <a:solidFill>
                  <a:srgbClr val="065F46"/>
                </a:solidFill>
                <a:latin typeface="Plus Jakarta Sans"/>
              </a:rPr>
              <a:t>, </a:t>
            </a:r>
            <a:r>
              <a:rPr b="1" i="0" u="none" dirty="0" err="1">
                <a:solidFill>
                  <a:srgbClr val="065F46"/>
                </a:solidFill>
                <a:latin typeface="Plus Jakarta Sans"/>
              </a:rPr>
              <a:t>riconoscerla</a:t>
            </a:r>
            <a:r>
              <a:rPr b="1" i="0" u="none" dirty="0">
                <a:solidFill>
                  <a:srgbClr val="065F46"/>
                </a:solidFill>
                <a:latin typeface="Plus Jakarta Sans"/>
              </a:rPr>
              <a:t> e </a:t>
            </a:r>
            <a:r>
              <a:rPr b="1" i="0" u="none" dirty="0" err="1">
                <a:solidFill>
                  <a:srgbClr val="065F46"/>
                </a:solidFill>
                <a:latin typeface="Plus Jakarta Sans"/>
              </a:rPr>
              <a:t>accoglierla</a:t>
            </a:r>
            <a:r>
              <a:rPr b="1" i="0" u="none" dirty="0">
                <a:solidFill>
                  <a:srgbClr val="065F46"/>
                </a:solidFill>
                <a:latin typeface="Plus Jakarta Sans"/>
              </a:rPr>
              <a:t> con </a:t>
            </a:r>
            <a:r>
              <a:rPr b="1" i="0" u="none" dirty="0" err="1">
                <a:solidFill>
                  <a:srgbClr val="065F46"/>
                </a:solidFill>
                <a:latin typeface="Plus Jakarta Sans"/>
              </a:rPr>
              <a:t>serenità</a:t>
            </a:r>
            <a:r>
              <a:rPr b="1" i="0" u="none" dirty="0">
                <a:solidFill>
                  <a:srgbClr val="065F46"/>
                </a:solidFill>
                <a:latin typeface="Plus Jakarta Sans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48475" y="1589010"/>
            <a:ext cx="4710588" cy="27360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500" b="1" i="0" u="none" dirty="0">
                <a:solidFill>
                  <a:srgbClr val="059669"/>
                </a:solidFill>
                <a:latin typeface="Plus Jakarta Sans"/>
              </a:rPr>
              <a:t>2. </a:t>
            </a:r>
            <a:r>
              <a:rPr sz="2400" b="1" i="0" u="none" dirty="0">
                <a:solidFill>
                  <a:srgbClr val="059669"/>
                </a:solidFill>
                <a:latin typeface="Plus Jakarta Sans"/>
              </a:rPr>
              <a:t>Dalla </a:t>
            </a:r>
            <a:r>
              <a:rPr lang="it-IT" sz="2400" b="1" dirty="0">
                <a:solidFill>
                  <a:srgbClr val="059669"/>
                </a:solidFill>
                <a:latin typeface="Plus Jakarta Sans"/>
              </a:rPr>
              <a:t>s</a:t>
            </a:r>
            <a:r>
              <a:rPr sz="2400" b="1" i="0" u="none" dirty="0" err="1">
                <a:solidFill>
                  <a:srgbClr val="059669"/>
                </a:solidFill>
                <a:latin typeface="Plus Jakarta Sans"/>
              </a:rPr>
              <a:t>truttura</a:t>
            </a:r>
            <a:r>
              <a:rPr sz="2400" b="1" i="0" u="none" dirty="0">
                <a:solidFill>
                  <a:srgbClr val="059669"/>
                </a:solidFill>
                <a:latin typeface="Plus Jakarta Sans"/>
              </a:rPr>
              <a:t> </a:t>
            </a:r>
            <a:r>
              <a:rPr sz="2400" b="1" i="0" u="none" dirty="0" err="1">
                <a:solidFill>
                  <a:srgbClr val="059669"/>
                </a:solidFill>
                <a:latin typeface="Plus Jakarta Sans"/>
              </a:rPr>
              <a:t>alla</a:t>
            </a:r>
            <a:r>
              <a:rPr sz="2400" b="1" i="0" u="none" dirty="0">
                <a:solidFill>
                  <a:srgbClr val="059669"/>
                </a:solidFill>
                <a:latin typeface="Plus Jakarta Sans"/>
              </a:rPr>
              <a:t> </a:t>
            </a:r>
            <a:r>
              <a:rPr lang="it-IT" sz="2400" b="1" dirty="0">
                <a:solidFill>
                  <a:srgbClr val="059669"/>
                </a:solidFill>
                <a:latin typeface="Plus Jakarta Sans"/>
              </a:rPr>
              <a:t>c</a:t>
            </a:r>
            <a:r>
              <a:rPr sz="2400" b="1" i="0" u="none" dirty="0" err="1">
                <a:solidFill>
                  <a:srgbClr val="059669"/>
                </a:solidFill>
                <a:latin typeface="Plus Jakarta Sans"/>
              </a:rPr>
              <a:t>ompetenza</a:t>
            </a:r>
            <a:endParaRPr sz="1500" b="1" i="0" u="none" dirty="0">
              <a:solidFill>
                <a:srgbClr val="059669"/>
              </a:solidFill>
              <a:latin typeface="Plus Jakarta San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15100" y="2853350"/>
            <a:ext cx="48196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600" b="0" i="0" u="none" dirty="0" err="1">
                <a:solidFill>
                  <a:srgbClr val="334155"/>
                </a:solidFill>
                <a:latin typeface="Plus Jakarta Sans"/>
              </a:rPr>
              <a:t>Modulazione</a:t>
            </a:r>
            <a:r>
              <a:rPr sz="16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Plus Jakarta Sans"/>
              </a:rPr>
              <a:t>fisica</a:t>
            </a:r>
            <a:r>
              <a:rPr sz="1600" b="0" i="0" u="none" dirty="0">
                <a:solidFill>
                  <a:srgbClr val="334155"/>
                </a:solidFill>
                <a:latin typeface="Plus Jakarta Sans"/>
              </a:rPr>
              <a:t>/</a:t>
            </a:r>
            <a:r>
              <a:rPr sz="1600" b="0" i="0" u="none" dirty="0" err="1">
                <a:solidFill>
                  <a:srgbClr val="334155"/>
                </a:solidFill>
                <a:latin typeface="Plus Jakarta Sans"/>
              </a:rPr>
              <a:t>biologica</a:t>
            </a:r>
            <a:r>
              <a:rPr sz="1600" b="0" i="0" u="none" dirty="0">
                <a:solidFill>
                  <a:srgbClr val="334155"/>
                </a:solidFill>
                <a:latin typeface="Plus Jakarta Sans"/>
              </a:rPr>
              <a:t> e </a:t>
            </a:r>
            <a:r>
              <a:rPr sz="1600" b="0" i="0" u="none" dirty="0" err="1">
                <a:solidFill>
                  <a:srgbClr val="334155"/>
                </a:solidFill>
                <a:latin typeface="Plus Jakarta Sans"/>
              </a:rPr>
              <a:t>guida</a:t>
            </a:r>
            <a:r>
              <a:rPr sz="16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Plus Jakarta Sans"/>
              </a:rPr>
              <a:t>psicologica</a:t>
            </a:r>
            <a:r>
              <a:rPr sz="16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Plus Jakarta Sans"/>
              </a:rPr>
              <a:t>cooperano</a:t>
            </a:r>
            <a:r>
              <a:rPr sz="1600" b="0" i="0" u="none" dirty="0">
                <a:solidFill>
                  <a:srgbClr val="334155"/>
                </a:solidFill>
                <a:latin typeface="Plus Jakarta Sans"/>
              </a:rPr>
              <a:t> in maniera </a:t>
            </a:r>
            <a:r>
              <a:rPr sz="1600" b="0" i="0" u="none" dirty="0" err="1">
                <a:solidFill>
                  <a:srgbClr val="334155"/>
                </a:solidFill>
                <a:latin typeface="Plus Jakarta Sans"/>
              </a:rPr>
              <a:t>sinergica</a:t>
            </a:r>
            <a:r>
              <a:rPr sz="1125" b="0" i="0" u="none" dirty="0">
                <a:solidFill>
                  <a:srgbClr val="334155"/>
                </a:solidFill>
                <a:latin typeface="Plus Jakarta Sans"/>
              </a:rPr>
              <a:t>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4150" y="4199159"/>
            <a:ext cx="4819650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600" b="1" i="0" u="none" dirty="0" err="1">
                <a:solidFill>
                  <a:srgbClr val="065F46"/>
                </a:solidFill>
                <a:latin typeface="Plus Jakarta Sans"/>
              </a:rPr>
              <a:t>L'intervento</a:t>
            </a:r>
            <a:r>
              <a:rPr sz="1600" b="1" i="0" u="none" dirty="0">
                <a:solidFill>
                  <a:srgbClr val="065F46"/>
                </a:solidFill>
                <a:latin typeface="Plus Jakarta Sans"/>
              </a:rPr>
              <a:t> </a:t>
            </a:r>
            <a:r>
              <a:rPr sz="1600" b="1" i="0" u="none" dirty="0" err="1">
                <a:solidFill>
                  <a:srgbClr val="065F46"/>
                </a:solidFill>
                <a:latin typeface="Plus Jakarta Sans"/>
              </a:rPr>
              <a:t>organico</a:t>
            </a:r>
            <a:r>
              <a:rPr sz="1600" b="1" i="0" u="none" dirty="0">
                <a:solidFill>
                  <a:srgbClr val="065F46"/>
                </a:solidFill>
                <a:latin typeface="Plus Jakarta Sans"/>
              </a:rPr>
              <a:t> </a:t>
            </a:r>
            <a:r>
              <a:rPr sz="1600" b="1" i="0" u="none" dirty="0" err="1">
                <a:solidFill>
                  <a:srgbClr val="065F46"/>
                </a:solidFill>
                <a:latin typeface="Plus Jakarta Sans"/>
              </a:rPr>
              <a:t>fornisce</a:t>
            </a:r>
            <a:r>
              <a:rPr sz="1600" b="1" i="0" u="none" dirty="0">
                <a:solidFill>
                  <a:srgbClr val="065F46"/>
                </a:solidFill>
                <a:latin typeface="Plus Jakarta Sans"/>
              </a:rPr>
              <a:t> la base necessaria </a:t>
            </a:r>
            <a:r>
              <a:rPr sz="1600" b="1" i="0" u="none" dirty="0" err="1">
                <a:solidFill>
                  <a:srgbClr val="065F46"/>
                </a:solidFill>
                <a:latin typeface="Plus Jakarta Sans"/>
              </a:rPr>
              <a:t>affinché</a:t>
            </a:r>
            <a:r>
              <a:rPr sz="1600" b="1" i="0" u="none" dirty="0">
                <a:solidFill>
                  <a:srgbClr val="065F46"/>
                </a:solidFill>
                <a:latin typeface="Plus Jakarta Sans"/>
              </a:rPr>
              <a:t> la </a:t>
            </a:r>
            <a:r>
              <a:rPr sz="1600" b="1" i="0" u="none" dirty="0" err="1">
                <a:solidFill>
                  <a:srgbClr val="065F46"/>
                </a:solidFill>
                <a:latin typeface="Plus Jakarta Sans"/>
              </a:rPr>
              <a:t>ri-genitorializzazione</a:t>
            </a:r>
            <a:r>
              <a:rPr sz="1600" b="1" i="0" u="none" dirty="0">
                <a:solidFill>
                  <a:srgbClr val="065F46"/>
                </a:solidFill>
                <a:latin typeface="Plus Jakarta Sans"/>
              </a:rPr>
              <a:t> </a:t>
            </a:r>
            <a:r>
              <a:rPr sz="1600" b="1" i="0" u="none" dirty="0" err="1">
                <a:solidFill>
                  <a:srgbClr val="065F46"/>
                </a:solidFill>
                <a:latin typeface="Plus Jakarta Sans"/>
              </a:rPr>
              <a:t>orienti</a:t>
            </a:r>
            <a:r>
              <a:rPr sz="1600" b="1" i="0" u="none" dirty="0">
                <a:solidFill>
                  <a:srgbClr val="065F46"/>
                </a:solidFill>
                <a:latin typeface="Plus Jakarta Sans"/>
              </a:rPr>
              <a:t> il </a:t>
            </a:r>
            <a:r>
              <a:rPr sz="1600" b="1" i="0" u="none" dirty="0" err="1">
                <a:solidFill>
                  <a:srgbClr val="065F46"/>
                </a:solidFill>
                <a:latin typeface="Plus Jakarta Sans"/>
              </a:rPr>
              <a:t>paziente</a:t>
            </a:r>
            <a:r>
              <a:rPr sz="1600" b="1" i="0" u="none" dirty="0">
                <a:solidFill>
                  <a:srgbClr val="065F46"/>
                </a:solidFill>
                <a:latin typeface="Plus Jakarta Sans"/>
              </a:rPr>
              <a:t> verso </a:t>
            </a:r>
            <a:r>
              <a:rPr sz="1600" b="1" i="0" u="none" dirty="0" err="1">
                <a:solidFill>
                  <a:srgbClr val="065F46"/>
                </a:solidFill>
                <a:latin typeface="Plus Jakarta Sans"/>
              </a:rPr>
              <a:t>l'autonomia</a:t>
            </a:r>
            <a:r>
              <a:rPr sz="1600" b="1" i="0" u="none" dirty="0">
                <a:solidFill>
                  <a:srgbClr val="065F46"/>
                </a:solidFill>
                <a:latin typeface="Plus Jakarta Sans"/>
              </a:rPr>
              <a:t> </a:t>
            </a:r>
            <a:r>
              <a:rPr sz="1600" b="1" i="0" u="none" dirty="0" err="1">
                <a:solidFill>
                  <a:srgbClr val="065F46"/>
                </a:solidFill>
                <a:latin typeface="Plus Jakarta Sans"/>
              </a:rPr>
              <a:t>consapevole</a:t>
            </a:r>
            <a:r>
              <a:rPr lang="it-IT" sz="1200" b="1" dirty="0">
                <a:solidFill>
                  <a:srgbClr val="065F46"/>
                </a:solidFill>
                <a:latin typeface="Plus Jakarta Sans"/>
              </a:rPr>
              <a:t>-</a:t>
            </a:r>
            <a:endParaRPr sz="1200" b="1" i="0" u="none" dirty="0">
              <a:solidFill>
                <a:srgbClr val="065F46"/>
              </a:solidFill>
              <a:latin typeface="Plus Jakarta Sans"/>
            </a:endParaRP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1630560"/>
            <a:ext cx="190500" cy="1905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5100" y="1630560"/>
            <a:ext cx="238125" cy="1905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71500" y="806928"/>
            <a:ext cx="11601450" cy="3024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340"/>
              </a:lnSpc>
            </a:pPr>
            <a:r>
              <a:rPr sz="2400" b="1" i="0" u="none" dirty="0">
                <a:solidFill>
                  <a:srgbClr val="059669"/>
                </a:solidFill>
                <a:latin typeface="Plus Jakarta Sans ExtraBold"/>
              </a:rPr>
              <a:t>Take-Home Messages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567880"/>
            <a:ext cx="11049000" cy="26098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28625"/>
            <a:ext cx="1860201" cy="2667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50" y="500062"/>
            <a:ext cx="131564" cy="1238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95375" y="3444180"/>
            <a:ext cx="100012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1500" b="0" i="0" u="none">
                <a:solidFill>
                  <a:srgbClr val="064E3B"/>
                </a:solidFill>
                <a:latin typeface="Lora SemiBold"/>
              </a:rPr>
              <a:t>"La sazietà è un fenomeno integrato neurofisiologico e psichico: chirurgia e farmaci agiscono sulla modulazione biologica e fisica del segnale, ponendosi in continua sinergia con la ri-genitorializzazione interocettiva, che consente al paziente l'integrazione e l'acquisizione di una duratura competenza autoregolativa."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353" y="820737"/>
            <a:ext cx="5391150" cy="52442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6626304" y="1620791"/>
            <a:ext cx="4686300" cy="6932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29"/>
              </a:lnSpc>
            </a:pPr>
            <a:r>
              <a:rPr sz="1950" b="0" i="1" u="none" dirty="0">
                <a:solidFill>
                  <a:srgbClr val="064E3B"/>
                </a:solidFill>
                <a:latin typeface="Lora"/>
              </a:rPr>
              <a:t>«La </a:t>
            </a:r>
            <a:r>
              <a:rPr sz="1950" b="0" i="1" u="none" dirty="0" err="1">
                <a:solidFill>
                  <a:srgbClr val="064E3B"/>
                </a:solidFill>
                <a:latin typeface="Lora"/>
              </a:rPr>
              <a:t>consapevolezza</a:t>
            </a:r>
            <a:r>
              <a:rPr sz="1950" b="0" i="1" u="none" dirty="0">
                <a:solidFill>
                  <a:srgbClr val="064E3B"/>
                </a:solidFill>
                <a:latin typeface="Lora"/>
              </a:rPr>
              <a:t> è il primo </a:t>
            </a:r>
            <a:r>
              <a:rPr sz="1950" b="0" i="1" u="none" dirty="0" err="1">
                <a:solidFill>
                  <a:srgbClr val="064E3B"/>
                </a:solidFill>
                <a:latin typeface="Lora"/>
              </a:rPr>
              <a:t>passo</a:t>
            </a:r>
            <a:r>
              <a:rPr sz="1950" b="0" i="1" u="none" dirty="0">
                <a:solidFill>
                  <a:srgbClr val="064E3B"/>
                </a:solidFill>
                <a:latin typeface="Lora"/>
              </a:rPr>
              <a:t> verso </a:t>
            </a:r>
            <a:r>
              <a:rPr sz="1950" b="0" i="1" u="none" dirty="0" err="1">
                <a:solidFill>
                  <a:srgbClr val="064E3B"/>
                </a:solidFill>
                <a:latin typeface="Lora"/>
              </a:rPr>
              <a:t>l'autonomia</a:t>
            </a:r>
            <a:r>
              <a:rPr sz="1950" b="0" i="1" u="none" dirty="0">
                <a:solidFill>
                  <a:srgbClr val="064E3B"/>
                </a:solidFill>
                <a:latin typeface="Lora"/>
              </a:rPr>
              <a:t>.»</a:t>
            </a:r>
          </a:p>
        </p:txBody>
      </p:sp>
      <p:sp>
        <p:nvSpPr>
          <p:cNvPr id="10" name="Rectangle 9"/>
          <p:cNvSpPr/>
          <p:nvPr/>
        </p:nvSpPr>
        <p:spPr>
          <a:xfrm>
            <a:off x="8686800" y="4364682"/>
            <a:ext cx="476250" cy="19050"/>
          </a:xfrm>
          <a:prstGeom prst="rect">
            <a:avLst/>
          </a:prstGeom>
          <a:solidFill>
            <a:srgbClr val="A7F3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672793" y="2438385"/>
            <a:ext cx="4579176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76"/>
              </a:lnSpc>
            </a:pPr>
            <a:r>
              <a:rPr sz="1275" b="1" i="0" u="none" dirty="0">
                <a:solidFill>
                  <a:srgbClr val="059669"/>
                </a:solidFill>
                <a:latin typeface="Plus Jakarta Sans"/>
              </a:rPr>
              <a:t>Muriel James &amp; Dorothy Jongeward (1971)</a:t>
            </a:r>
            <a:r>
              <a:rPr dirty="0"/>
              <a:t>
</a:t>
            </a:r>
            <a:r>
              <a:rPr sz="1275" b="0" i="0" u="none" dirty="0" err="1">
                <a:latin typeface="Plus Jakarta Sans Medium"/>
              </a:rPr>
              <a:t>Analisti</a:t>
            </a:r>
            <a:r>
              <a:rPr sz="1275" b="0" i="0" u="none" dirty="0">
                <a:latin typeface="Plus Jakarta Sans Medium"/>
              </a:rPr>
              <a:t> </a:t>
            </a:r>
            <a:r>
              <a:rPr sz="1275" b="0" i="0" u="none" dirty="0" err="1">
                <a:latin typeface="Plus Jakarta Sans Medium"/>
              </a:rPr>
              <a:t>Transazionali</a:t>
            </a:r>
            <a:endParaRPr sz="1275" b="0" i="0" u="none" dirty="0">
              <a:latin typeface="Plus Jakarta Sans Medium"/>
            </a:endParaRPr>
          </a:p>
        </p:txBody>
      </p:sp>
      <p:pic>
        <p:nvPicPr>
          <p:cNvPr id="14" name="Picture 7" descr="image.png">
            <a:extLst>
              <a:ext uri="{FF2B5EF4-FFF2-40B4-BE49-F238E27FC236}">
                <a16:creationId xmlns:a16="http://schemas.microsoft.com/office/drawing/2014/main" id="{5DCB1B3B-F326-6D2D-D0AC-8E246B29C4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99" y="781496"/>
            <a:ext cx="5391150" cy="53226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Picture 5" descr="image.png">
            <a:extLst>
              <a:ext uri="{FF2B5EF4-FFF2-40B4-BE49-F238E27FC236}">
                <a16:creationId xmlns:a16="http://schemas.microsoft.com/office/drawing/2014/main" id="{2F069D7A-F2CE-F6A4-2E5D-2450F2F3B9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6831" y="4012555"/>
            <a:ext cx="4991100" cy="883443"/>
          </a:xfrm>
          <a:prstGeom prst="rect">
            <a:avLst/>
          </a:prstGeom>
        </p:spPr>
      </p:pic>
      <p:sp>
        <p:nvSpPr>
          <p:cNvPr id="16" name="TextBox 12">
            <a:extLst>
              <a:ext uri="{FF2B5EF4-FFF2-40B4-BE49-F238E27FC236}">
                <a16:creationId xmlns:a16="http://schemas.microsoft.com/office/drawing/2014/main" id="{B06005AA-CDDD-1686-D168-1B587FED713F}"/>
              </a:ext>
            </a:extLst>
          </p:cNvPr>
          <p:cNvSpPr txBox="1"/>
          <p:nvPr/>
        </p:nvSpPr>
        <p:spPr>
          <a:xfrm>
            <a:off x="6466831" y="4261261"/>
            <a:ext cx="4991100" cy="687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631"/>
              </a:lnSpc>
            </a:pPr>
            <a:r>
              <a:rPr sz="2400" i="0" u="none" dirty="0">
                <a:solidFill>
                  <a:srgbClr val="059669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La </a:t>
            </a:r>
            <a:r>
              <a:rPr sz="2400" i="0" u="none" dirty="0" err="1">
                <a:solidFill>
                  <a:srgbClr val="059669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chirurgia</a:t>
            </a:r>
            <a:r>
              <a:rPr sz="2400" i="0" u="none" dirty="0">
                <a:solidFill>
                  <a:srgbClr val="059669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sz="2400" i="0" u="none" dirty="0" err="1">
                <a:solidFill>
                  <a:srgbClr val="059669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bariatrica</a:t>
            </a:r>
            <a:r>
              <a:rPr sz="2400" i="0" u="none" dirty="0">
                <a:solidFill>
                  <a:srgbClr val="059669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sz="2400" i="0" u="none" dirty="0" err="1">
                <a:solidFill>
                  <a:srgbClr val="059669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metabolica</a:t>
            </a:r>
            <a:endParaRPr lang="it-IT" sz="2400" i="0" u="none" dirty="0">
              <a:solidFill>
                <a:srgbClr val="059669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>
              <a:lnSpc>
                <a:spcPts val="1631"/>
              </a:lnSpc>
            </a:pPr>
            <a:endParaRPr lang="it-IT" sz="2400" dirty="0">
              <a:solidFill>
                <a:srgbClr val="059669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>
              <a:lnSpc>
                <a:spcPts val="1631"/>
              </a:lnSpc>
            </a:pPr>
            <a:r>
              <a:rPr sz="2400" i="0" u="none" dirty="0">
                <a:solidFill>
                  <a:srgbClr val="059669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è un </a:t>
            </a:r>
            <a:r>
              <a:rPr sz="3200" b="1" i="0" u="none" dirty="0" err="1">
                <a:solidFill>
                  <a:srgbClr val="059669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atto</a:t>
            </a:r>
            <a:r>
              <a:rPr sz="2400" i="0" u="none" dirty="0">
                <a:solidFill>
                  <a:srgbClr val="059669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di </a:t>
            </a:r>
            <a:r>
              <a:rPr sz="2400" i="0" u="none" dirty="0" err="1">
                <a:solidFill>
                  <a:srgbClr val="059669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autonomia</a:t>
            </a:r>
            <a:endParaRPr sz="2400" i="0" u="none" dirty="0">
              <a:solidFill>
                <a:srgbClr val="059669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/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val="1745545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1101</TotalTime>
  <Words>1090</Words>
  <Application>Microsoft Office PowerPoint</Application>
  <PresentationFormat>Widescreen</PresentationFormat>
  <Paragraphs>86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9" baseType="lpstr">
      <vt:lpstr>Arial</vt:lpstr>
      <vt:lpstr>Calibri</vt:lpstr>
      <vt:lpstr>Lato</vt:lpstr>
      <vt:lpstr>Lato SemiBold</vt:lpstr>
      <vt:lpstr>Lora</vt:lpstr>
      <vt:lpstr>Lora SemiBold</vt:lpstr>
      <vt:lpstr>MV Boli</vt:lpstr>
      <vt:lpstr>Plus Jakarta Sans</vt:lpstr>
      <vt:lpstr>Plus Jakarta Sans ExtraBold</vt:lpstr>
      <vt:lpstr>Plus Jakarta Sans Medium</vt:lpstr>
      <vt:lpstr>Plus Jakarta Sans SemiBold</vt:lpstr>
      <vt:lpstr>Poppins</vt:lpstr>
      <vt:lpstr>Poppins SemiBold</vt:lpstr>
      <vt:lpstr>Office Theme</vt:lpstr>
      <vt:lpstr>Sentire la sazietà: un problema neurofisiologico o psichico?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Stefania Stellari</dc:creator>
  <cp:keywords/>
  <dc:description>generated using python-pptx</dc:description>
  <cp:lastModifiedBy>Stefania Stellari</cp:lastModifiedBy>
  <cp:revision>3</cp:revision>
  <dcterms:created xsi:type="dcterms:W3CDTF">2013-01-27T09:14:16Z</dcterms:created>
  <dcterms:modified xsi:type="dcterms:W3CDTF">2026-09-16T23:29:16Z</dcterms:modified>
  <cp:category/>
</cp:coreProperties>
</file>